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9" r:id="rId2"/>
    <p:sldId id="271" r:id="rId3"/>
    <p:sldId id="290" r:id="rId4"/>
    <p:sldId id="291" r:id="rId5"/>
    <p:sldId id="272" r:id="rId6"/>
    <p:sldId id="297" r:id="rId7"/>
    <p:sldId id="303" r:id="rId8"/>
    <p:sldId id="308" r:id="rId9"/>
    <p:sldId id="299" r:id="rId10"/>
    <p:sldId id="304" r:id="rId11"/>
    <p:sldId id="305" r:id="rId12"/>
    <p:sldId id="300" r:id="rId13"/>
    <p:sldId id="307" r:id="rId14"/>
    <p:sldId id="306" r:id="rId15"/>
    <p:sldId id="298" r:id="rId16"/>
    <p:sldId id="301" r:id="rId17"/>
    <p:sldId id="302" r:id="rId18"/>
    <p:sldId id="292"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63" d="100"/>
          <a:sy n="63" d="100"/>
        </p:scale>
        <p:origin x="1264" y="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BBBE1B-6F7C-413B-BB1A-D6FA29131C76}" type="datetimeFigureOut">
              <a:rPr lang="en-IN" smtClean="0"/>
              <a:t>05-06-2023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2AD9B0-253E-4E91-8D46-F8145E246467}" type="slidenum">
              <a:rPr lang="en-IN" smtClean="0"/>
              <a:t>‹#›</a:t>
            </a:fld>
            <a:endParaRPr lang="en-IN"/>
          </a:p>
        </p:txBody>
      </p:sp>
    </p:spTree>
    <p:extLst>
      <p:ext uri="{BB962C8B-B14F-4D97-AF65-F5344CB8AC3E}">
        <p14:creationId xmlns:p14="http://schemas.microsoft.com/office/powerpoint/2010/main" val="4049874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42AD9B0-253E-4E91-8D46-F8145E246467}" type="slidenum">
              <a:rPr lang="en-IN" smtClean="0"/>
              <a:t>4</a:t>
            </a:fld>
            <a:endParaRPr lang="en-IN"/>
          </a:p>
        </p:txBody>
      </p:sp>
    </p:spTree>
    <p:extLst>
      <p:ext uri="{BB962C8B-B14F-4D97-AF65-F5344CB8AC3E}">
        <p14:creationId xmlns:p14="http://schemas.microsoft.com/office/powerpoint/2010/main" val="1439260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63E89D1-A86C-4F69-93B0-4D2EAF065D20}"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F57C97-B46C-4A57-8520-F5BBDB84AE7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3E89D1-A86C-4F69-93B0-4D2EAF065D20}"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F57C97-B46C-4A57-8520-F5BBDB84AE7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3E89D1-A86C-4F69-93B0-4D2EAF065D20}"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F57C97-B46C-4A57-8520-F5BBDB84AE7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3E89D1-A86C-4F69-93B0-4D2EAF065D20}"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F57C97-B46C-4A57-8520-F5BBDB84AE7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3E89D1-A86C-4F69-93B0-4D2EAF065D20}"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F57C97-B46C-4A57-8520-F5BBDB84AE7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3E89D1-A86C-4F69-93B0-4D2EAF065D20}" type="datetimeFigureOut">
              <a:rPr lang="en-US" smtClean="0"/>
              <a:pPr/>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F57C97-B46C-4A57-8520-F5BBDB84AE7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63E89D1-A86C-4F69-93B0-4D2EAF065D20}" type="datetimeFigureOut">
              <a:rPr lang="en-US" smtClean="0"/>
              <a:pPr/>
              <a:t>6/5/2023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F57C97-B46C-4A57-8520-F5BBDB84AE7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63E89D1-A86C-4F69-93B0-4D2EAF065D20}" type="datetimeFigureOut">
              <a:rPr lang="en-US" smtClean="0"/>
              <a:pPr/>
              <a:t>6/5/2023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F57C97-B46C-4A57-8520-F5BBDB84AE7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3E89D1-A86C-4F69-93B0-4D2EAF065D20}" type="datetimeFigureOut">
              <a:rPr lang="en-US" smtClean="0"/>
              <a:pPr/>
              <a:t>6/5/2023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F57C97-B46C-4A57-8520-F5BBDB84AE7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3E89D1-A86C-4F69-93B0-4D2EAF065D20}" type="datetimeFigureOut">
              <a:rPr lang="en-US" smtClean="0"/>
              <a:pPr/>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F57C97-B46C-4A57-8520-F5BBDB84AE7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3E89D1-A86C-4F69-93B0-4D2EAF065D20}" type="datetimeFigureOut">
              <a:rPr lang="en-US" smtClean="0"/>
              <a:pPr/>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F57C97-B46C-4A57-8520-F5BBDB84AE7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3E89D1-A86C-4F69-93B0-4D2EAF065D20}" type="datetimeFigureOut">
              <a:rPr lang="en-US" smtClean="0"/>
              <a:pPr/>
              <a:t>6/5/2023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F57C97-B46C-4A57-8520-F5BBDB84AE7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cv</a:t>
            </a:r>
          </a:p>
        </p:txBody>
      </p:sp>
      <p:sp>
        <p:nvSpPr>
          <p:cNvPr id="5" name="Content Placeholder 4"/>
          <p:cNvSpPr>
            <a:spLocks noGrp="1"/>
          </p:cNvSpPr>
          <p:nvPr>
            <p:ph idx="1"/>
          </p:nvPr>
        </p:nvSpPr>
        <p:spPr/>
        <p:txBody>
          <a:bodyPr/>
          <a:lstStyle/>
          <a:p>
            <a:endParaRPr lang="en-US"/>
          </a:p>
        </p:txBody>
      </p:sp>
      <p:pic>
        <p:nvPicPr>
          <p:cNvPr id="1026" name="Picture 2" descr="C:\Documents and Settings\ADMIN\Desktop\Courses Offered.jpg"/>
          <p:cNvPicPr>
            <a:picLocks noChangeAspect="1" noChangeArrowheads="1"/>
          </p:cNvPicPr>
          <p:nvPr/>
        </p:nvPicPr>
        <p:blipFill>
          <a:blip r:embed="rId2" cstate="print"/>
          <a:srcRect/>
          <a:stretch>
            <a:fillRect/>
          </a:stretch>
        </p:blipFill>
        <p:spPr bwMode="auto">
          <a:xfrm>
            <a:off x="0" y="15609"/>
            <a:ext cx="9144000" cy="6858000"/>
          </a:xfrm>
          <a:prstGeom prst="rect">
            <a:avLst/>
          </a:prstGeom>
          <a:noFill/>
        </p:spPr>
      </p:pic>
      <p:sp>
        <p:nvSpPr>
          <p:cNvPr id="4" name="TextBox 3"/>
          <p:cNvSpPr txBox="1"/>
          <p:nvPr/>
        </p:nvSpPr>
        <p:spPr>
          <a:xfrm>
            <a:off x="5410200" y="6664673"/>
            <a:ext cx="7086600" cy="246221"/>
          </a:xfrm>
          <a:prstGeom prst="rect">
            <a:avLst/>
          </a:prstGeom>
          <a:noFill/>
        </p:spPr>
        <p:txBody>
          <a:bodyPr wrap="square" rtlCol="0">
            <a:spAutoFit/>
          </a:bodyPr>
          <a:lstStyle/>
          <a:p>
            <a:r>
              <a:rPr lang="en-US" sz="1000" b="1" dirty="0"/>
              <a:t>Department of Computer Science &amp; Engineering, DSCE</a:t>
            </a:r>
          </a:p>
        </p:txBody>
      </p:sp>
      <p:sp>
        <p:nvSpPr>
          <p:cNvPr id="6" name="TextBox 5"/>
          <p:cNvSpPr txBox="1"/>
          <p:nvPr/>
        </p:nvSpPr>
        <p:spPr>
          <a:xfrm>
            <a:off x="1066800" y="694104"/>
            <a:ext cx="7391400" cy="830997"/>
          </a:xfrm>
          <a:prstGeom prst="rect">
            <a:avLst/>
          </a:prstGeom>
          <a:noFill/>
        </p:spPr>
        <p:txBody>
          <a:bodyPr wrap="square" rtlCol="0">
            <a:spAutoFit/>
          </a:bodyPr>
          <a:lstStyle/>
          <a:p>
            <a:pPr algn="ctr"/>
            <a:r>
              <a:rPr lang="en-US" sz="2400" b="1" dirty="0">
                <a:latin typeface="Times New Roman"/>
                <a:cs typeface="Times New Roman"/>
              </a:rPr>
              <a:t>IoT-powered technologies and Machine Learning based  Driver Drowsiness Detection system .</a:t>
            </a:r>
          </a:p>
        </p:txBody>
      </p:sp>
      <p:sp>
        <p:nvSpPr>
          <p:cNvPr id="7" name="TextBox 6"/>
          <p:cNvSpPr txBox="1"/>
          <p:nvPr/>
        </p:nvSpPr>
        <p:spPr>
          <a:xfrm>
            <a:off x="1258478" y="1764716"/>
            <a:ext cx="5066122" cy="1477328"/>
          </a:xfrm>
          <a:prstGeom prst="rect">
            <a:avLst/>
          </a:prstGeom>
          <a:noFill/>
        </p:spPr>
        <p:txBody>
          <a:bodyPr wrap="square" rtlCol="0">
            <a:spAutoFit/>
          </a:bodyPr>
          <a:lstStyle/>
          <a:p>
            <a:r>
              <a:rPr lang="en-US" dirty="0">
                <a:latin typeface="Times New Roman"/>
                <a:cs typeface="Times New Roman"/>
              </a:rPr>
              <a:t>Team Members</a:t>
            </a:r>
          </a:p>
          <a:p>
            <a:pPr marL="342900" indent="-342900">
              <a:buAutoNum type="arabicPeriod"/>
            </a:pPr>
            <a:r>
              <a:rPr lang="en-US" dirty="0">
                <a:latin typeface="Times New Roman"/>
                <a:cs typeface="Times New Roman"/>
              </a:rPr>
              <a:t>ANAPOORNA		            1DS20CS401</a:t>
            </a:r>
          </a:p>
          <a:p>
            <a:r>
              <a:rPr lang="en-US" dirty="0">
                <a:latin typeface="Times New Roman"/>
                <a:cs typeface="Times New Roman"/>
              </a:rPr>
              <a:t>2.   BAPU D PUNEETH KUMAR    1DS20CS403</a:t>
            </a:r>
          </a:p>
          <a:p>
            <a:r>
              <a:rPr lang="en-US" dirty="0">
                <a:latin typeface="Times New Roman"/>
                <a:cs typeface="Times New Roman"/>
              </a:rPr>
              <a:t>3.   DIVYA M		            1DS20CS408</a:t>
            </a:r>
          </a:p>
          <a:p>
            <a:r>
              <a:rPr lang="en-US" dirty="0">
                <a:latin typeface="Times New Roman"/>
                <a:cs typeface="Times New Roman"/>
              </a:rPr>
              <a:t>4.   THEJESH KUMAR H MUTT S  1DS20CS423</a:t>
            </a:r>
          </a:p>
        </p:txBody>
      </p:sp>
      <p:sp>
        <p:nvSpPr>
          <p:cNvPr id="8" name="TextBox 7"/>
          <p:cNvSpPr txBox="1"/>
          <p:nvPr/>
        </p:nvSpPr>
        <p:spPr>
          <a:xfrm>
            <a:off x="1263191" y="4029670"/>
            <a:ext cx="6248400" cy="923330"/>
          </a:xfrm>
          <a:prstGeom prst="rect">
            <a:avLst/>
          </a:prstGeom>
          <a:noFill/>
        </p:spPr>
        <p:txBody>
          <a:bodyPr wrap="square" rtlCol="0">
            <a:spAutoFit/>
          </a:bodyPr>
          <a:lstStyle/>
          <a:p>
            <a:r>
              <a:rPr lang="en-US" dirty="0">
                <a:latin typeface="Times New Roman"/>
                <a:cs typeface="Times New Roman"/>
              </a:rPr>
              <a:t>Under the Guidance of</a:t>
            </a:r>
          </a:p>
          <a:p>
            <a:r>
              <a:rPr lang="en-US" dirty="0">
                <a:latin typeface="Times New Roman"/>
                <a:cs typeface="Times New Roman"/>
              </a:rPr>
              <a:t>Mrs. Sunanda</a:t>
            </a:r>
          </a:p>
          <a:p>
            <a:r>
              <a:rPr lang="en-US" dirty="0">
                <a:latin typeface="Times New Roman"/>
                <a:cs typeface="Times New Roman"/>
              </a:rPr>
              <a:t>Assistant Professor, Dept of Computer Science and Engineering</a:t>
            </a:r>
          </a:p>
        </p:txBody>
      </p:sp>
    </p:spTree>
    <p:extLst>
      <p:ext uri="{BB962C8B-B14F-4D97-AF65-F5344CB8AC3E}">
        <p14:creationId xmlns:p14="http://schemas.microsoft.com/office/powerpoint/2010/main" val="3763581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r>
              <a:rPr lang="en-US" dirty="0"/>
              <a:t>cv</a:t>
            </a:r>
          </a:p>
        </p:txBody>
      </p:sp>
      <p:pic>
        <p:nvPicPr>
          <p:cNvPr id="1026" name="Picture 2" descr="C:\Documents and Settings\ADMIN\Desktop\Courses Offered.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TextBox 3"/>
          <p:cNvSpPr txBox="1"/>
          <p:nvPr/>
        </p:nvSpPr>
        <p:spPr>
          <a:xfrm>
            <a:off x="5410200" y="6664673"/>
            <a:ext cx="7086600" cy="246221"/>
          </a:xfrm>
          <a:prstGeom prst="rect">
            <a:avLst/>
          </a:prstGeom>
          <a:noFill/>
        </p:spPr>
        <p:txBody>
          <a:bodyPr wrap="square" rtlCol="0">
            <a:spAutoFit/>
          </a:bodyPr>
          <a:lstStyle/>
          <a:p>
            <a:r>
              <a:rPr lang="en-US" sz="1000" b="1" dirty="0"/>
              <a:t>Department of Computer Science &amp; Engineering, DSCE</a:t>
            </a:r>
          </a:p>
        </p:txBody>
      </p:sp>
      <p:sp>
        <p:nvSpPr>
          <p:cNvPr id="7" name="TextBox 6">
            <a:extLst>
              <a:ext uri="{FF2B5EF4-FFF2-40B4-BE49-F238E27FC236}">
                <a16:creationId xmlns:a16="http://schemas.microsoft.com/office/drawing/2014/main" id="{364ECC7D-E23D-4144-A70D-3295AB5C485B}"/>
              </a:ext>
            </a:extLst>
          </p:cNvPr>
          <p:cNvSpPr txBox="1"/>
          <p:nvPr/>
        </p:nvSpPr>
        <p:spPr>
          <a:xfrm>
            <a:off x="1066800" y="76200"/>
            <a:ext cx="3962400" cy="646331"/>
          </a:xfrm>
          <a:prstGeom prst="rect">
            <a:avLst/>
          </a:prstGeom>
          <a:noFill/>
        </p:spPr>
        <p:txBody>
          <a:bodyPr wrap="square">
            <a:spAutoFit/>
          </a:bodyPr>
          <a:lstStyle/>
          <a:p>
            <a:r>
              <a:rPr lang="en-GB" sz="3600" dirty="0">
                <a:latin typeface="Times New Roman"/>
                <a:cs typeface="Times New Roman"/>
                <a:sym typeface="Times New Roman"/>
              </a:rPr>
              <a:t>Heart-rate sensor</a:t>
            </a:r>
            <a:endParaRPr lang="en-IN" sz="3600" dirty="0"/>
          </a:p>
        </p:txBody>
      </p:sp>
      <p:pic>
        <p:nvPicPr>
          <p:cNvPr id="3" name="Picture 2">
            <a:extLst>
              <a:ext uri="{FF2B5EF4-FFF2-40B4-BE49-F238E27FC236}">
                <a16:creationId xmlns:a16="http://schemas.microsoft.com/office/drawing/2014/main" id="{CF8DDE5D-8464-4C85-50D1-F17AE1763FDF}"/>
              </a:ext>
            </a:extLst>
          </p:cNvPr>
          <p:cNvPicPr>
            <a:picLocks noChangeAspect="1"/>
          </p:cNvPicPr>
          <p:nvPr/>
        </p:nvPicPr>
        <p:blipFill rotWithShape="1">
          <a:blip r:embed="rId3"/>
          <a:srcRect b="14546"/>
          <a:stretch/>
        </p:blipFill>
        <p:spPr>
          <a:xfrm>
            <a:off x="1905000" y="756420"/>
            <a:ext cx="6172200" cy="2610415"/>
          </a:xfrm>
          <a:prstGeom prst="rect">
            <a:avLst/>
          </a:prstGeom>
        </p:spPr>
      </p:pic>
      <p:pic>
        <p:nvPicPr>
          <p:cNvPr id="6" name="Picture 5">
            <a:extLst>
              <a:ext uri="{FF2B5EF4-FFF2-40B4-BE49-F238E27FC236}">
                <a16:creationId xmlns:a16="http://schemas.microsoft.com/office/drawing/2014/main" id="{F72CE2FC-DB51-FC25-1CFC-352BB226ED97}"/>
              </a:ext>
            </a:extLst>
          </p:cNvPr>
          <p:cNvPicPr>
            <a:picLocks noChangeAspect="1"/>
          </p:cNvPicPr>
          <p:nvPr/>
        </p:nvPicPr>
        <p:blipFill rotWithShape="1">
          <a:blip r:embed="rId4"/>
          <a:srcRect b="6256"/>
          <a:stretch/>
        </p:blipFill>
        <p:spPr>
          <a:xfrm>
            <a:off x="1905000" y="3486085"/>
            <a:ext cx="6172200" cy="2610415"/>
          </a:xfrm>
          <a:prstGeom prst="rect">
            <a:avLst/>
          </a:prstGeom>
        </p:spPr>
      </p:pic>
    </p:spTree>
    <p:extLst>
      <p:ext uri="{BB962C8B-B14F-4D97-AF65-F5344CB8AC3E}">
        <p14:creationId xmlns:p14="http://schemas.microsoft.com/office/powerpoint/2010/main" val="178110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r>
              <a:rPr lang="en-US" dirty="0"/>
              <a:t>cv</a:t>
            </a:r>
          </a:p>
        </p:txBody>
      </p:sp>
      <p:pic>
        <p:nvPicPr>
          <p:cNvPr id="1026" name="Picture 2" descr="C:\Documents and Settings\ADMIN\Desktop\Courses Offered.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TextBox 3"/>
          <p:cNvSpPr txBox="1"/>
          <p:nvPr/>
        </p:nvSpPr>
        <p:spPr>
          <a:xfrm>
            <a:off x="5410200" y="6664673"/>
            <a:ext cx="7086600" cy="246221"/>
          </a:xfrm>
          <a:prstGeom prst="rect">
            <a:avLst/>
          </a:prstGeom>
          <a:noFill/>
        </p:spPr>
        <p:txBody>
          <a:bodyPr wrap="square" rtlCol="0">
            <a:spAutoFit/>
          </a:bodyPr>
          <a:lstStyle/>
          <a:p>
            <a:r>
              <a:rPr lang="en-US" sz="1000" b="1" dirty="0"/>
              <a:t>Department of Computer Science &amp; Engineering, DSCE</a:t>
            </a:r>
          </a:p>
        </p:txBody>
      </p:sp>
      <p:sp>
        <p:nvSpPr>
          <p:cNvPr id="7" name="TextBox 6">
            <a:extLst>
              <a:ext uri="{FF2B5EF4-FFF2-40B4-BE49-F238E27FC236}">
                <a16:creationId xmlns:a16="http://schemas.microsoft.com/office/drawing/2014/main" id="{364ECC7D-E23D-4144-A70D-3295AB5C485B}"/>
              </a:ext>
            </a:extLst>
          </p:cNvPr>
          <p:cNvSpPr txBox="1"/>
          <p:nvPr/>
        </p:nvSpPr>
        <p:spPr>
          <a:xfrm>
            <a:off x="1066800" y="199807"/>
            <a:ext cx="3962400" cy="646331"/>
          </a:xfrm>
          <a:prstGeom prst="rect">
            <a:avLst/>
          </a:prstGeom>
          <a:noFill/>
        </p:spPr>
        <p:txBody>
          <a:bodyPr wrap="square">
            <a:spAutoFit/>
          </a:bodyPr>
          <a:lstStyle/>
          <a:p>
            <a:r>
              <a:rPr lang="en-GB" sz="3600" dirty="0">
                <a:latin typeface="Times New Roman"/>
                <a:cs typeface="Times New Roman"/>
                <a:sym typeface="Times New Roman"/>
              </a:rPr>
              <a:t>Heart-rate sensor</a:t>
            </a:r>
            <a:endParaRPr lang="en-IN" sz="3600" dirty="0"/>
          </a:p>
        </p:txBody>
      </p:sp>
      <p:sp>
        <p:nvSpPr>
          <p:cNvPr id="8" name="TextBox 7">
            <a:extLst>
              <a:ext uri="{FF2B5EF4-FFF2-40B4-BE49-F238E27FC236}">
                <a16:creationId xmlns:a16="http://schemas.microsoft.com/office/drawing/2014/main" id="{0F368B9F-072D-6C71-CA1B-1109B920EDBB}"/>
              </a:ext>
            </a:extLst>
          </p:cNvPr>
          <p:cNvSpPr txBox="1"/>
          <p:nvPr/>
        </p:nvSpPr>
        <p:spPr>
          <a:xfrm flipH="1">
            <a:off x="2458308" y="4269699"/>
            <a:ext cx="1301300" cy="400110"/>
          </a:xfrm>
          <a:prstGeom prst="rect">
            <a:avLst/>
          </a:prstGeom>
          <a:noFill/>
        </p:spPr>
        <p:txBody>
          <a:bodyPr wrap="square" rtlCol="0">
            <a:spAutoFit/>
          </a:bodyPr>
          <a:lstStyle/>
          <a:p>
            <a:r>
              <a:rPr lang="en-IN" sz="2000" dirty="0"/>
              <a:t>Mi Band 4</a:t>
            </a:r>
          </a:p>
        </p:txBody>
      </p:sp>
      <p:pic>
        <p:nvPicPr>
          <p:cNvPr id="9" name="Picture 8">
            <a:extLst>
              <a:ext uri="{FF2B5EF4-FFF2-40B4-BE49-F238E27FC236}">
                <a16:creationId xmlns:a16="http://schemas.microsoft.com/office/drawing/2014/main" id="{B4AA8C8F-F630-999C-5B7D-51082B070158}"/>
              </a:ext>
            </a:extLst>
          </p:cNvPr>
          <p:cNvPicPr>
            <a:picLocks noChangeAspect="1"/>
          </p:cNvPicPr>
          <p:nvPr/>
        </p:nvPicPr>
        <p:blipFill>
          <a:blip r:embed="rId3"/>
          <a:stretch>
            <a:fillRect/>
          </a:stretch>
        </p:blipFill>
        <p:spPr>
          <a:xfrm>
            <a:off x="1433374" y="920969"/>
            <a:ext cx="3351169" cy="3348730"/>
          </a:xfrm>
          <a:prstGeom prst="rect">
            <a:avLst/>
          </a:prstGeom>
        </p:spPr>
      </p:pic>
      <p:pic>
        <p:nvPicPr>
          <p:cNvPr id="11" name="Picture 10">
            <a:extLst>
              <a:ext uri="{FF2B5EF4-FFF2-40B4-BE49-F238E27FC236}">
                <a16:creationId xmlns:a16="http://schemas.microsoft.com/office/drawing/2014/main" id="{5325AF33-160C-9AAE-6706-E6F879896E4D}"/>
              </a:ext>
            </a:extLst>
          </p:cNvPr>
          <p:cNvPicPr>
            <a:picLocks noChangeAspect="1"/>
          </p:cNvPicPr>
          <p:nvPr/>
        </p:nvPicPr>
        <p:blipFill>
          <a:blip r:embed="rId4"/>
          <a:stretch>
            <a:fillRect/>
          </a:stretch>
        </p:blipFill>
        <p:spPr>
          <a:xfrm>
            <a:off x="5274671" y="2676825"/>
            <a:ext cx="3351170" cy="3348730"/>
          </a:xfrm>
          <a:prstGeom prst="rect">
            <a:avLst/>
          </a:prstGeom>
        </p:spPr>
      </p:pic>
      <p:sp>
        <p:nvSpPr>
          <p:cNvPr id="12" name="TextBox 11">
            <a:extLst>
              <a:ext uri="{FF2B5EF4-FFF2-40B4-BE49-F238E27FC236}">
                <a16:creationId xmlns:a16="http://schemas.microsoft.com/office/drawing/2014/main" id="{F5CFFDA5-5A50-7C07-75EB-82CB4E1D43A0}"/>
              </a:ext>
            </a:extLst>
          </p:cNvPr>
          <p:cNvSpPr txBox="1"/>
          <p:nvPr/>
        </p:nvSpPr>
        <p:spPr>
          <a:xfrm flipH="1">
            <a:off x="6180319" y="2266890"/>
            <a:ext cx="1530307" cy="400110"/>
          </a:xfrm>
          <a:prstGeom prst="rect">
            <a:avLst/>
          </a:prstGeom>
          <a:noFill/>
        </p:spPr>
        <p:txBody>
          <a:bodyPr wrap="square" rtlCol="0">
            <a:spAutoFit/>
          </a:bodyPr>
          <a:lstStyle/>
          <a:p>
            <a:r>
              <a:rPr lang="en-IN" sz="2000" dirty="0"/>
              <a:t>Drowsy Alert</a:t>
            </a:r>
          </a:p>
        </p:txBody>
      </p:sp>
    </p:spTree>
    <p:extLst>
      <p:ext uri="{BB962C8B-B14F-4D97-AF65-F5344CB8AC3E}">
        <p14:creationId xmlns:p14="http://schemas.microsoft.com/office/powerpoint/2010/main" val="13246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r>
              <a:rPr lang="en-US" dirty="0"/>
              <a:t>cv</a:t>
            </a:r>
          </a:p>
        </p:txBody>
      </p:sp>
      <p:pic>
        <p:nvPicPr>
          <p:cNvPr id="1026" name="Picture 2" descr="C:\Documents and Settings\ADMIN\Desktop\Courses Offered.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TextBox 3"/>
          <p:cNvSpPr txBox="1"/>
          <p:nvPr/>
        </p:nvSpPr>
        <p:spPr>
          <a:xfrm>
            <a:off x="5410200" y="6664673"/>
            <a:ext cx="7086600" cy="246221"/>
          </a:xfrm>
          <a:prstGeom prst="rect">
            <a:avLst/>
          </a:prstGeom>
          <a:noFill/>
        </p:spPr>
        <p:txBody>
          <a:bodyPr wrap="square" rtlCol="0">
            <a:spAutoFit/>
          </a:bodyPr>
          <a:lstStyle/>
          <a:p>
            <a:r>
              <a:rPr lang="en-US" sz="1000" b="1" dirty="0"/>
              <a:t>Department of Computer Science &amp; Engineering, DSCE</a:t>
            </a:r>
          </a:p>
        </p:txBody>
      </p:sp>
      <p:sp>
        <p:nvSpPr>
          <p:cNvPr id="7" name="TextBox 6">
            <a:extLst>
              <a:ext uri="{FF2B5EF4-FFF2-40B4-BE49-F238E27FC236}">
                <a16:creationId xmlns:a16="http://schemas.microsoft.com/office/drawing/2014/main" id="{364ECC7D-E23D-4144-A70D-3295AB5C485B}"/>
              </a:ext>
            </a:extLst>
          </p:cNvPr>
          <p:cNvSpPr txBox="1"/>
          <p:nvPr/>
        </p:nvSpPr>
        <p:spPr>
          <a:xfrm>
            <a:off x="1066800" y="152400"/>
            <a:ext cx="4648200" cy="646331"/>
          </a:xfrm>
          <a:prstGeom prst="rect">
            <a:avLst/>
          </a:prstGeom>
          <a:noFill/>
        </p:spPr>
        <p:txBody>
          <a:bodyPr wrap="square">
            <a:spAutoFit/>
          </a:bodyPr>
          <a:lstStyle/>
          <a:p>
            <a:r>
              <a:rPr lang="en-GB" sz="3600" dirty="0" err="1">
                <a:latin typeface="Times New Roman"/>
                <a:cs typeface="Times New Roman"/>
                <a:sym typeface="Times New Roman"/>
              </a:rPr>
              <a:t>Velostat</a:t>
            </a:r>
            <a:r>
              <a:rPr lang="en-GB" sz="3600" dirty="0">
                <a:latin typeface="Times New Roman"/>
                <a:cs typeface="Times New Roman"/>
                <a:sym typeface="Times New Roman"/>
              </a:rPr>
              <a:t> pressure sensor</a:t>
            </a:r>
            <a:endParaRPr lang="en-IN" sz="3600" dirty="0"/>
          </a:p>
        </p:txBody>
      </p:sp>
      <p:grpSp>
        <p:nvGrpSpPr>
          <p:cNvPr id="13" name="Group 12">
            <a:extLst>
              <a:ext uri="{FF2B5EF4-FFF2-40B4-BE49-F238E27FC236}">
                <a16:creationId xmlns:a16="http://schemas.microsoft.com/office/drawing/2014/main" id="{4A82BB0A-2752-37E9-EB8B-E50AFEDEBC95}"/>
              </a:ext>
            </a:extLst>
          </p:cNvPr>
          <p:cNvGrpSpPr/>
          <p:nvPr/>
        </p:nvGrpSpPr>
        <p:grpSpPr>
          <a:xfrm>
            <a:off x="1066800" y="1045945"/>
            <a:ext cx="4648200" cy="4158916"/>
            <a:chOff x="2705100" y="1252879"/>
            <a:chExt cx="4648200" cy="4158916"/>
          </a:xfrm>
        </p:grpSpPr>
        <p:pic>
          <p:nvPicPr>
            <p:cNvPr id="6" name="Picture 5" descr="A picture containing diagram&#10;&#10;Description automatically generated">
              <a:extLst>
                <a:ext uri="{FF2B5EF4-FFF2-40B4-BE49-F238E27FC236}">
                  <a16:creationId xmlns:a16="http://schemas.microsoft.com/office/drawing/2014/main" id="{E44513D8-1FF1-6E11-E34D-71C1F7A21640}"/>
                </a:ext>
              </a:extLst>
            </p:cNvPr>
            <p:cNvPicPr>
              <a:picLocks noChangeAspect="1"/>
            </p:cNvPicPr>
            <p:nvPr/>
          </p:nvPicPr>
          <p:blipFill rotWithShape="1">
            <a:blip r:embed="rId3">
              <a:extLst>
                <a:ext uri="{28A0092B-C50C-407E-A947-70E740481C1C}">
                  <a14:useLocalDpi xmlns:a14="http://schemas.microsoft.com/office/drawing/2010/main" val="0"/>
                </a:ext>
              </a:extLst>
            </a:blip>
            <a:srcRect l="25260" t="10647" r="25260" b="10649"/>
            <a:stretch/>
          </p:blipFill>
          <p:spPr>
            <a:xfrm>
              <a:off x="2705100" y="1252879"/>
              <a:ext cx="4648200" cy="4158916"/>
            </a:xfrm>
            <a:prstGeom prst="rect">
              <a:avLst/>
            </a:prstGeom>
          </p:spPr>
        </p:pic>
        <p:sp>
          <p:nvSpPr>
            <p:cNvPr id="8" name="Oval 7">
              <a:extLst>
                <a:ext uri="{FF2B5EF4-FFF2-40B4-BE49-F238E27FC236}">
                  <a16:creationId xmlns:a16="http://schemas.microsoft.com/office/drawing/2014/main" id="{91E46AED-D36A-DC63-F817-896F59A4B7CD}"/>
                </a:ext>
              </a:extLst>
            </p:cNvPr>
            <p:cNvSpPr/>
            <p:nvPr/>
          </p:nvSpPr>
          <p:spPr>
            <a:xfrm>
              <a:off x="3810000" y="4038600"/>
              <a:ext cx="762000" cy="762000"/>
            </a:xfrm>
            <a:prstGeom prst="ellipse">
              <a:avLst/>
            </a:prstGeom>
            <a:noFill/>
            <a:ln>
              <a:solidFill>
                <a:schemeClr val="tx2">
                  <a:lumMod val="75000"/>
                </a:schemeClr>
              </a:solidFill>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ln>
                  <a:solidFill>
                    <a:schemeClr val="tx1"/>
                  </a:solidFill>
                  <a:prstDash val="dash"/>
                </a:ln>
              </a:endParaRPr>
            </a:p>
          </p:txBody>
        </p:sp>
        <p:sp>
          <p:nvSpPr>
            <p:cNvPr id="9" name="Oval 8">
              <a:extLst>
                <a:ext uri="{FF2B5EF4-FFF2-40B4-BE49-F238E27FC236}">
                  <a16:creationId xmlns:a16="http://schemas.microsoft.com/office/drawing/2014/main" id="{5556366A-8F5D-5D3C-97DE-3FD1CCA29829}"/>
                </a:ext>
              </a:extLst>
            </p:cNvPr>
            <p:cNvSpPr/>
            <p:nvPr/>
          </p:nvSpPr>
          <p:spPr>
            <a:xfrm>
              <a:off x="3962400" y="4191000"/>
              <a:ext cx="419100" cy="457200"/>
            </a:xfrm>
            <a:prstGeom prst="ellipse">
              <a:avLst/>
            </a:prstGeom>
            <a:noFill/>
            <a:ln>
              <a:solidFill>
                <a:schemeClr val="tx2">
                  <a:lumMod val="75000"/>
                </a:schemeClr>
              </a:solidFill>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ln>
                  <a:solidFill>
                    <a:schemeClr val="tx1"/>
                  </a:solidFill>
                  <a:prstDash val="dash"/>
                </a:ln>
              </a:endParaRPr>
            </a:p>
          </p:txBody>
        </p:sp>
        <p:sp>
          <p:nvSpPr>
            <p:cNvPr id="12" name="Oval 11">
              <a:extLst>
                <a:ext uri="{FF2B5EF4-FFF2-40B4-BE49-F238E27FC236}">
                  <a16:creationId xmlns:a16="http://schemas.microsoft.com/office/drawing/2014/main" id="{47DEE3C1-7F8B-B117-43C7-18B756D0B5B4}"/>
                </a:ext>
              </a:extLst>
            </p:cNvPr>
            <p:cNvSpPr/>
            <p:nvPr/>
          </p:nvSpPr>
          <p:spPr>
            <a:xfrm>
              <a:off x="3657600" y="3886200"/>
              <a:ext cx="1066800" cy="1066800"/>
            </a:xfrm>
            <a:prstGeom prst="ellipse">
              <a:avLst/>
            </a:prstGeom>
            <a:noFill/>
            <a:ln>
              <a:solidFill>
                <a:schemeClr val="tx2">
                  <a:lumMod val="50000"/>
                </a:schemeClr>
              </a:solidFill>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ln>
                  <a:solidFill>
                    <a:schemeClr val="tx1"/>
                  </a:solidFill>
                  <a:prstDash val="dash"/>
                </a:ln>
              </a:endParaRPr>
            </a:p>
          </p:txBody>
        </p:sp>
      </p:grpSp>
      <p:sp>
        <p:nvSpPr>
          <p:cNvPr id="14" name="TextBox 13">
            <a:extLst>
              <a:ext uri="{FF2B5EF4-FFF2-40B4-BE49-F238E27FC236}">
                <a16:creationId xmlns:a16="http://schemas.microsoft.com/office/drawing/2014/main" id="{EB5DE038-3A3F-9F67-B73E-90BFB284719C}"/>
              </a:ext>
            </a:extLst>
          </p:cNvPr>
          <p:cNvSpPr txBox="1"/>
          <p:nvPr/>
        </p:nvSpPr>
        <p:spPr>
          <a:xfrm flipH="1">
            <a:off x="6461759" y="1447067"/>
            <a:ext cx="2164082" cy="1477328"/>
          </a:xfrm>
          <a:prstGeom prst="rect">
            <a:avLst/>
          </a:prstGeom>
          <a:noFill/>
        </p:spPr>
        <p:txBody>
          <a:bodyPr wrap="square" rtlCol="0">
            <a:spAutoFit/>
          </a:bodyPr>
          <a:lstStyle/>
          <a:p>
            <a:pPr marL="285750" indent="-285750">
              <a:buFont typeface="Arial" panose="020B0604020202020204" pitchFamily="34" charset="0"/>
              <a:buChar char="•"/>
            </a:pPr>
            <a:r>
              <a:rPr lang="en-IN" dirty="0" err="1"/>
              <a:t>Velostat</a:t>
            </a:r>
            <a:r>
              <a:rPr lang="en-IN" dirty="0"/>
              <a:t> sensor</a:t>
            </a:r>
          </a:p>
          <a:p>
            <a:pPr marL="285750" indent="-285750">
              <a:buFont typeface="Arial" panose="020B0604020202020204" pitchFamily="34" charset="0"/>
              <a:buChar char="•"/>
            </a:pPr>
            <a:r>
              <a:rPr lang="en-IN" dirty="0"/>
              <a:t>Woven Conductive sheet</a:t>
            </a:r>
          </a:p>
          <a:p>
            <a:pPr marL="285750" indent="-285750">
              <a:buFont typeface="Arial" panose="020B0604020202020204" pitchFamily="34" charset="0"/>
              <a:buChar char="•"/>
            </a:pPr>
            <a:r>
              <a:rPr lang="en-IN" dirty="0"/>
              <a:t>Hum-antenna technique</a:t>
            </a:r>
          </a:p>
        </p:txBody>
      </p:sp>
    </p:spTree>
    <p:extLst>
      <p:ext uri="{BB962C8B-B14F-4D97-AF65-F5344CB8AC3E}">
        <p14:creationId xmlns:p14="http://schemas.microsoft.com/office/powerpoint/2010/main" val="3940811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r>
              <a:rPr lang="en-US" dirty="0"/>
              <a:t>cv</a:t>
            </a:r>
          </a:p>
        </p:txBody>
      </p:sp>
      <p:pic>
        <p:nvPicPr>
          <p:cNvPr id="1026" name="Picture 2" descr="C:\Documents and Settings\ADMIN\Desktop\Courses Offered.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TextBox 3"/>
          <p:cNvSpPr txBox="1"/>
          <p:nvPr/>
        </p:nvSpPr>
        <p:spPr>
          <a:xfrm>
            <a:off x="5410200" y="6664673"/>
            <a:ext cx="7086600" cy="246221"/>
          </a:xfrm>
          <a:prstGeom prst="rect">
            <a:avLst/>
          </a:prstGeom>
          <a:noFill/>
        </p:spPr>
        <p:txBody>
          <a:bodyPr wrap="square" rtlCol="0">
            <a:spAutoFit/>
          </a:bodyPr>
          <a:lstStyle/>
          <a:p>
            <a:r>
              <a:rPr lang="en-US" sz="1000" b="1" dirty="0"/>
              <a:t>Department of Computer Science &amp; Engineering, DSCE</a:t>
            </a:r>
          </a:p>
        </p:txBody>
      </p:sp>
      <p:sp>
        <p:nvSpPr>
          <p:cNvPr id="7" name="TextBox 6">
            <a:extLst>
              <a:ext uri="{FF2B5EF4-FFF2-40B4-BE49-F238E27FC236}">
                <a16:creationId xmlns:a16="http://schemas.microsoft.com/office/drawing/2014/main" id="{364ECC7D-E23D-4144-A70D-3295AB5C485B}"/>
              </a:ext>
            </a:extLst>
          </p:cNvPr>
          <p:cNvSpPr txBox="1"/>
          <p:nvPr/>
        </p:nvSpPr>
        <p:spPr>
          <a:xfrm>
            <a:off x="1066800" y="152400"/>
            <a:ext cx="4800600" cy="646331"/>
          </a:xfrm>
          <a:prstGeom prst="rect">
            <a:avLst/>
          </a:prstGeom>
          <a:noFill/>
        </p:spPr>
        <p:txBody>
          <a:bodyPr wrap="square">
            <a:spAutoFit/>
          </a:bodyPr>
          <a:lstStyle/>
          <a:p>
            <a:r>
              <a:rPr lang="en-GB" sz="3600" dirty="0" err="1">
                <a:latin typeface="Times New Roman"/>
                <a:cs typeface="Times New Roman"/>
                <a:sym typeface="Times New Roman"/>
              </a:rPr>
              <a:t>Velostat</a:t>
            </a:r>
            <a:r>
              <a:rPr lang="en-GB" sz="3600" dirty="0">
                <a:latin typeface="Times New Roman"/>
                <a:cs typeface="Times New Roman"/>
                <a:sym typeface="Times New Roman"/>
              </a:rPr>
              <a:t> pressure sensor</a:t>
            </a:r>
            <a:endParaRPr lang="en-IN" sz="3600" dirty="0"/>
          </a:p>
        </p:txBody>
      </p:sp>
      <p:pic>
        <p:nvPicPr>
          <p:cNvPr id="8" name="Picture 7">
            <a:extLst>
              <a:ext uri="{FF2B5EF4-FFF2-40B4-BE49-F238E27FC236}">
                <a16:creationId xmlns:a16="http://schemas.microsoft.com/office/drawing/2014/main" id="{A51920C2-BD59-CAFC-369B-F607B068D8C7}"/>
              </a:ext>
            </a:extLst>
          </p:cNvPr>
          <p:cNvPicPr>
            <a:picLocks noChangeAspect="1"/>
          </p:cNvPicPr>
          <p:nvPr/>
        </p:nvPicPr>
        <p:blipFill>
          <a:blip r:embed="rId3"/>
          <a:stretch>
            <a:fillRect/>
          </a:stretch>
        </p:blipFill>
        <p:spPr>
          <a:xfrm>
            <a:off x="1551926" y="982361"/>
            <a:ext cx="3401074" cy="3477461"/>
          </a:xfrm>
          <a:prstGeom prst="rect">
            <a:avLst/>
          </a:prstGeom>
        </p:spPr>
      </p:pic>
      <p:pic>
        <p:nvPicPr>
          <p:cNvPr id="10" name="Picture 9">
            <a:extLst>
              <a:ext uri="{FF2B5EF4-FFF2-40B4-BE49-F238E27FC236}">
                <a16:creationId xmlns:a16="http://schemas.microsoft.com/office/drawing/2014/main" id="{87DEC990-665D-8F28-AC52-0211EBE024EC}"/>
              </a:ext>
            </a:extLst>
          </p:cNvPr>
          <p:cNvPicPr>
            <a:picLocks noChangeAspect="1"/>
          </p:cNvPicPr>
          <p:nvPr/>
        </p:nvPicPr>
        <p:blipFill>
          <a:blip r:embed="rId4"/>
          <a:stretch>
            <a:fillRect/>
          </a:stretch>
        </p:blipFill>
        <p:spPr>
          <a:xfrm>
            <a:off x="5109209" y="982361"/>
            <a:ext cx="3401074" cy="3477462"/>
          </a:xfrm>
          <a:prstGeom prst="rect">
            <a:avLst/>
          </a:prstGeom>
        </p:spPr>
      </p:pic>
      <p:sp>
        <p:nvSpPr>
          <p:cNvPr id="11" name="TextBox 10">
            <a:extLst>
              <a:ext uri="{FF2B5EF4-FFF2-40B4-BE49-F238E27FC236}">
                <a16:creationId xmlns:a16="http://schemas.microsoft.com/office/drawing/2014/main" id="{75916F08-FCA8-FB7F-A559-9233E1081D9C}"/>
              </a:ext>
            </a:extLst>
          </p:cNvPr>
          <p:cNvSpPr txBox="1"/>
          <p:nvPr/>
        </p:nvSpPr>
        <p:spPr>
          <a:xfrm flipH="1">
            <a:off x="3467100" y="4643452"/>
            <a:ext cx="3114055" cy="369332"/>
          </a:xfrm>
          <a:prstGeom prst="rect">
            <a:avLst/>
          </a:prstGeom>
          <a:noFill/>
        </p:spPr>
        <p:txBody>
          <a:bodyPr wrap="square" rtlCol="0">
            <a:spAutoFit/>
          </a:bodyPr>
          <a:lstStyle/>
          <a:p>
            <a:r>
              <a:rPr lang="en-IN" dirty="0" err="1"/>
              <a:t>Velostat</a:t>
            </a:r>
            <a:r>
              <a:rPr lang="en-IN" dirty="0"/>
              <a:t> pressure sensor setup</a:t>
            </a:r>
          </a:p>
        </p:txBody>
      </p:sp>
    </p:spTree>
    <p:extLst>
      <p:ext uri="{BB962C8B-B14F-4D97-AF65-F5344CB8AC3E}">
        <p14:creationId xmlns:p14="http://schemas.microsoft.com/office/powerpoint/2010/main" val="529079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r>
              <a:rPr lang="en-US" dirty="0"/>
              <a:t>cv</a:t>
            </a:r>
          </a:p>
        </p:txBody>
      </p:sp>
      <p:pic>
        <p:nvPicPr>
          <p:cNvPr id="1026" name="Picture 2" descr="C:\Documents and Settings\ADMIN\Desktop\Courses Offered.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TextBox 3"/>
          <p:cNvSpPr txBox="1"/>
          <p:nvPr/>
        </p:nvSpPr>
        <p:spPr>
          <a:xfrm>
            <a:off x="5410200" y="6664673"/>
            <a:ext cx="7086600" cy="246221"/>
          </a:xfrm>
          <a:prstGeom prst="rect">
            <a:avLst/>
          </a:prstGeom>
          <a:noFill/>
        </p:spPr>
        <p:txBody>
          <a:bodyPr wrap="square" rtlCol="0">
            <a:spAutoFit/>
          </a:bodyPr>
          <a:lstStyle/>
          <a:p>
            <a:r>
              <a:rPr lang="en-US" sz="1000" b="1" dirty="0"/>
              <a:t>Department of Computer Science &amp; Engineering, DSCE</a:t>
            </a:r>
          </a:p>
        </p:txBody>
      </p:sp>
      <p:sp>
        <p:nvSpPr>
          <p:cNvPr id="7" name="TextBox 6">
            <a:extLst>
              <a:ext uri="{FF2B5EF4-FFF2-40B4-BE49-F238E27FC236}">
                <a16:creationId xmlns:a16="http://schemas.microsoft.com/office/drawing/2014/main" id="{364ECC7D-E23D-4144-A70D-3295AB5C485B}"/>
              </a:ext>
            </a:extLst>
          </p:cNvPr>
          <p:cNvSpPr txBox="1"/>
          <p:nvPr/>
        </p:nvSpPr>
        <p:spPr>
          <a:xfrm>
            <a:off x="1066800" y="152400"/>
            <a:ext cx="4648200" cy="646331"/>
          </a:xfrm>
          <a:prstGeom prst="rect">
            <a:avLst/>
          </a:prstGeom>
          <a:noFill/>
        </p:spPr>
        <p:txBody>
          <a:bodyPr wrap="square">
            <a:spAutoFit/>
          </a:bodyPr>
          <a:lstStyle/>
          <a:p>
            <a:r>
              <a:rPr lang="en-GB" sz="3600" dirty="0" err="1">
                <a:latin typeface="Times New Roman"/>
                <a:cs typeface="Times New Roman"/>
                <a:sym typeface="Times New Roman"/>
              </a:rPr>
              <a:t>Velostat</a:t>
            </a:r>
            <a:r>
              <a:rPr lang="en-GB" sz="3600" dirty="0">
                <a:latin typeface="Times New Roman"/>
                <a:cs typeface="Times New Roman"/>
                <a:sym typeface="Times New Roman"/>
              </a:rPr>
              <a:t> pressure sensor</a:t>
            </a:r>
            <a:endParaRPr lang="en-IN" sz="3600" dirty="0"/>
          </a:p>
        </p:txBody>
      </p:sp>
      <p:pic>
        <p:nvPicPr>
          <p:cNvPr id="3" name="Picture 2">
            <a:extLst>
              <a:ext uri="{FF2B5EF4-FFF2-40B4-BE49-F238E27FC236}">
                <a16:creationId xmlns:a16="http://schemas.microsoft.com/office/drawing/2014/main" id="{3474B61A-3765-815F-557C-74C9CD51BC0C}"/>
              </a:ext>
            </a:extLst>
          </p:cNvPr>
          <p:cNvPicPr>
            <a:picLocks noChangeAspect="1"/>
          </p:cNvPicPr>
          <p:nvPr/>
        </p:nvPicPr>
        <p:blipFill rotWithShape="1">
          <a:blip r:embed="rId3"/>
          <a:srcRect b="5900"/>
          <a:stretch/>
        </p:blipFill>
        <p:spPr>
          <a:xfrm>
            <a:off x="1752600" y="798732"/>
            <a:ext cx="5867400" cy="2630268"/>
          </a:xfrm>
          <a:prstGeom prst="rect">
            <a:avLst/>
          </a:prstGeom>
        </p:spPr>
      </p:pic>
      <p:pic>
        <p:nvPicPr>
          <p:cNvPr id="5" name="Picture 4">
            <a:extLst>
              <a:ext uri="{FF2B5EF4-FFF2-40B4-BE49-F238E27FC236}">
                <a16:creationId xmlns:a16="http://schemas.microsoft.com/office/drawing/2014/main" id="{E9FE4167-C2B4-F6E8-A383-D61F983FA010}"/>
              </a:ext>
            </a:extLst>
          </p:cNvPr>
          <p:cNvPicPr>
            <a:picLocks noChangeAspect="1"/>
          </p:cNvPicPr>
          <p:nvPr/>
        </p:nvPicPr>
        <p:blipFill rotWithShape="1">
          <a:blip r:embed="rId4"/>
          <a:srcRect b="5877"/>
          <a:stretch/>
        </p:blipFill>
        <p:spPr>
          <a:xfrm>
            <a:off x="1752600" y="3533045"/>
            <a:ext cx="5867400" cy="2537281"/>
          </a:xfrm>
          <a:prstGeom prst="rect">
            <a:avLst/>
          </a:prstGeom>
        </p:spPr>
      </p:pic>
    </p:spTree>
    <p:extLst>
      <p:ext uri="{BB962C8B-B14F-4D97-AF65-F5344CB8AC3E}">
        <p14:creationId xmlns:p14="http://schemas.microsoft.com/office/powerpoint/2010/main" val="59264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r>
              <a:rPr lang="en-US" dirty="0"/>
              <a:t>cv</a:t>
            </a:r>
          </a:p>
        </p:txBody>
      </p:sp>
      <p:pic>
        <p:nvPicPr>
          <p:cNvPr id="1026" name="Picture 2" descr="C:\Documents and Settings\ADMIN\Desktop\Courses Offered.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TextBox 3"/>
          <p:cNvSpPr txBox="1"/>
          <p:nvPr/>
        </p:nvSpPr>
        <p:spPr>
          <a:xfrm>
            <a:off x="5410200" y="6664673"/>
            <a:ext cx="7086600" cy="246221"/>
          </a:xfrm>
          <a:prstGeom prst="rect">
            <a:avLst/>
          </a:prstGeom>
          <a:noFill/>
        </p:spPr>
        <p:txBody>
          <a:bodyPr wrap="square" rtlCol="0">
            <a:spAutoFit/>
          </a:bodyPr>
          <a:lstStyle/>
          <a:p>
            <a:r>
              <a:rPr lang="en-US" sz="1000" b="1" dirty="0"/>
              <a:t>Department of Computer Science &amp; Engineering, DSCE</a:t>
            </a:r>
          </a:p>
        </p:txBody>
      </p:sp>
      <p:sp>
        <p:nvSpPr>
          <p:cNvPr id="7" name="TextBox 6">
            <a:extLst>
              <a:ext uri="{FF2B5EF4-FFF2-40B4-BE49-F238E27FC236}">
                <a16:creationId xmlns:a16="http://schemas.microsoft.com/office/drawing/2014/main" id="{364ECC7D-E23D-4144-A70D-3295AB5C485B}"/>
              </a:ext>
            </a:extLst>
          </p:cNvPr>
          <p:cNvSpPr txBox="1"/>
          <p:nvPr/>
        </p:nvSpPr>
        <p:spPr>
          <a:xfrm>
            <a:off x="1066800" y="199807"/>
            <a:ext cx="3962400" cy="646331"/>
          </a:xfrm>
          <a:prstGeom prst="rect">
            <a:avLst/>
          </a:prstGeom>
          <a:noFill/>
        </p:spPr>
        <p:txBody>
          <a:bodyPr wrap="square">
            <a:spAutoFit/>
          </a:bodyPr>
          <a:lstStyle/>
          <a:p>
            <a:r>
              <a:rPr lang="en-GB" sz="3600" dirty="0">
                <a:latin typeface="Times New Roman"/>
                <a:cs typeface="Times New Roman"/>
                <a:sym typeface="Times New Roman"/>
              </a:rPr>
              <a:t>Combined system</a:t>
            </a:r>
            <a:endParaRPr lang="en-IN" sz="3600" dirty="0"/>
          </a:p>
        </p:txBody>
      </p:sp>
      <p:pic>
        <p:nvPicPr>
          <p:cNvPr id="3" name="Picture 2">
            <a:extLst>
              <a:ext uri="{FF2B5EF4-FFF2-40B4-BE49-F238E27FC236}">
                <a16:creationId xmlns:a16="http://schemas.microsoft.com/office/drawing/2014/main" id="{110D5B67-5994-790C-08EC-9DE4DED7555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34330" t="33077" r="33555" b="16519"/>
          <a:stretch/>
        </p:blipFill>
        <p:spPr bwMode="auto">
          <a:xfrm>
            <a:off x="1876425" y="920969"/>
            <a:ext cx="5391150" cy="47583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67691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r>
              <a:rPr lang="en-US" dirty="0"/>
              <a:t>cv</a:t>
            </a:r>
          </a:p>
        </p:txBody>
      </p:sp>
      <p:pic>
        <p:nvPicPr>
          <p:cNvPr id="1026" name="Picture 2" descr="C:\Documents and Settings\ADMIN\Desktop\Courses Offered.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TextBox 3"/>
          <p:cNvSpPr txBox="1"/>
          <p:nvPr/>
        </p:nvSpPr>
        <p:spPr>
          <a:xfrm>
            <a:off x="5410200" y="6664673"/>
            <a:ext cx="7086600" cy="246221"/>
          </a:xfrm>
          <a:prstGeom prst="rect">
            <a:avLst/>
          </a:prstGeom>
          <a:noFill/>
        </p:spPr>
        <p:txBody>
          <a:bodyPr wrap="square" rtlCol="0">
            <a:spAutoFit/>
          </a:bodyPr>
          <a:lstStyle/>
          <a:p>
            <a:r>
              <a:rPr lang="en-US" sz="1000" b="1" dirty="0"/>
              <a:t>Department of Computer Science &amp; Engineering, DSCE</a:t>
            </a:r>
          </a:p>
        </p:txBody>
      </p:sp>
      <p:sp>
        <p:nvSpPr>
          <p:cNvPr id="7" name="TextBox 6">
            <a:extLst>
              <a:ext uri="{FF2B5EF4-FFF2-40B4-BE49-F238E27FC236}">
                <a16:creationId xmlns:a16="http://schemas.microsoft.com/office/drawing/2014/main" id="{364ECC7D-E23D-4144-A70D-3295AB5C485B}"/>
              </a:ext>
            </a:extLst>
          </p:cNvPr>
          <p:cNvSpPr txBox="1"/>
          <p:nvPr/>
        </p:nvSpPr>
        <p:spPr>
          <a:xfrm>
            <a:off x="1055255" y="105330"/>
            <a:ext cx="3962400" cy="646331"/>
          </a:xfrm>
          <a:prstGeom prst="rect">
            <a:avLst/>
          </a:prstGeom>
          <a:noFill/>
        </p:spPr>
        <p:txBody>
          <a:bodyPr wrap="square">
            <a:spAutoFit/>
          </a:bodyPr>
          <a:lstStyle/>
          <a:p>
            <a:r>
              <a:rPr lang="en-GB" sz="3600" dirty="0">
                <a:latin typeface="Times New Roman"/>
                <a:cs typeface="Times New Roman"/>
                <a:sym typeface="Times New Roman"/>
              </a:rPr>
              <a:t>Conclusion</a:t>
            </a:r>
            <a:endParaRPr lang="en-IN" sz="3600" dirty="0"/>
          </a:p>
        </p:txBody>
      </p:sp>
      <p:sp>
        <p:nvSpPr>
          <p:cNvPr id="3" name="TextBox 2">
            <a:extLst>
              <a:ext uri="{FF2B5EF4-FFF2-40B4-BE49-F238E27FC236}">
                <a16:creationId xmlns:a16="http://schemas.microsoft.com/office/drawing/2014/main" id="{E0DD810D-8607-2FC6-714B-BC3C84EEE826}"/>
              </a:ext>
            </a:extLst>
          </p:cNvPr>
          <p:cNvSpPr txBox="1"/>
          <p:nvPr/>
        </p:nvSpPr>
        <p:spPr>
          <a:xfrm flipH="1">
            <a:off x="1055254" y="856991"/>
            <a:ext cx="7707745" cy="4943661"/>
          </a:xfrm>
          <a:prstGeom prst="rect">
            <a:avLst/>
          </a:prstGeom>
          <a:noFill/>
        </p:spPr>
        <p:txBody>
          <a:bodyPr wrap="square" rtlCol="0">
            <a:spAutoFit/>
          </a:bodyPr>
          <a:lstStyle/>
          <a:p>
            <a:pPr algn="just">
              <a:lnSpc>
                <a:spcPct val="115000"/>
              </a:lnSpc>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rPr>
              <a:t>The real-time video stream from raspberry pi night vision camera is used to detect driver drowsy while driving in long distance, the system is successful in classifying blinking from sleeping and it works fine in both Day and Night times.</a:t>
            </a:r>
          </a:p>
          <a:p>
            <a:pPr algn="just">
              <a:lnSpc>
                <a:spcPct val="115000"/>
              </a:lnSpc>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rPr>
              <a:t>Touch sensor are called as tactile sensors and are sensitive to touch, force or pressure.it can be implemented on steering while the driver losses the hand grip the buzzer get ring to alert driver.</a:t>
            </a:r>
            <a:endParaRPr lang="en-IN" sz="1800" dirty="0">
              <a:effectLst/>
              <a:latin typeface="Calibri" panose="020F0502020204030204" pitchFamily="34" charset="0"/>
              <a:ea typeface="Calibri" panose="020F0502020204030204" pitchFamily="34" charset="0"/>
            </a:endParaRPr>
          </a:p>
          <a:p>
            <a:pPr algn="just">
              <a:lnSpc>
                <a:spcPct val="115000"/>
              </a:lnSpc>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rPr>
              <a:t>This project is based on multiple-approach integration technique for driver drowsiness detection i.e., camera module, smart watch and pressure-sensitive conductive sheet.</a:t>
            </a:r>
            <a:endParaRPr lang="en-IN" sz="1800" dirty="0">
              <a:effectLst/>
              <a:latin typeface="Calibri" panose="020F0502020204030204" pitchFamily="34" charset="0"/>
              <a:ea typeface="Calibri" panose="020F0502020204030204" pitchFamily="34" charset="0"/>
            </a:endParaRPr>
          </a:p>
          <a:p>
            <a:pPr algn="just">
              <a:lnSpc>
                <a:spcPct val="115000"/>
              </a:lnSpc>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rPr>
              <a:t>The alert is given by vibrator incorporated in the mi band 4 which will be activated in case of drowsiness detection, Bluetooth speaker is used to provide a voice alert with the specific aspect where drowsiness is detected and a third-party messaging site is used to send an alert message to emergency contact.</a:t>
            </a:r>
            <a:endParaRPr lang="en-IN" sz="1800" dirty="0">
              <a:effectLst/>
              <a:latin typeface="Calibri" panose="020F0502020204030204" pitchFamily="34" charset="0"/>
              <a:ea typeface="Calibri" panose="020F0502020204030204" pitchFamily="34" charset="0"/>
            </a:endParaRPr>
          </a:p>
          <a:p>
            <a:pPr algn="just">
              <a:lnSpc>
                <a:spcPct val="115000"/>
              </a:lnSpc>
              <a:spcAft>
                <a:spcPts val="800"/>
              </a:spcAft>
            </a:pPr>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4015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r>
              <a:rPr lang="en-US" dirty="0"/>
              <a:t>cv</a:t>
            </a:r>
          </a:p>
        </p:txBody>
      </p:sp>
      <p:pic>
        <p:nvPicPr>
          <p:cNvPr id="1026" name="Picture 2" descr="C:\Documents and Settings\ADMIN\Desktop\Courses Offered.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TextBox 3"/>
          <p:cNvSpPr txBox="1"/>
          <p:nvPr/>
        </p:nvSpPr>
        <p:spPr>
          <a:xfrm>
            <a:off x="5410200" y="6664673"/>
            <a:ext cx="7086600" cy="246221"/>
          </a:xfrm>
          <a:prstGeom prst="rect">
            <a:avLst/>
          </a:prstGeom>
          <a:noFill/>
        </p:spPr>
        <p:txBody>
          <a:bodyPr wrap="square" rtlCol="0">
            <a:spAutoFit/>
          </a:bodyPr>
          <a:lstStyle/>
          <a:p>
            <a:r>
              <a:rPr lang="en-US" sz="1000" b="1" dirty="0"/>
              <a:t>Department of Computer Science &amp; Engineering, DSCE</a:t>
            </a:r>
          </a:p>
        </p:txBody>
      </p:sp>
      <p:sp>
        <p:nvSpPr>
          <p:cNvPr id="7" name="TextBox 6">
            <a:extLst>
              <a:ext uri="{FF2B5EF4-FFF2-40B4-BE49-F238E27FC236}">
                <a16:creationId xmlns:a16="http://schemas.microsoft.com/office/drawing/2014/main" id="{364ECC7D-E23D-4144-A70D-3295AB5C485B}"/>
              </a:ext>
            </a:extLst>
          </p:cNvPr>
          <p:cNvSpPr txBox="1"/>
          <p:nvPr/>
        </p:nvSpPr>
        <p:spPr>
          <a:xfrm>
            <a:off x="1055255" y="105330"/>
            <a:ext cx="4278746" cy="646331"/>
          </a:xfrm>
          <a:prstGeom prst="rect">
            <a:avLst/>
          </a:prstGeom>
          <a:noFill/>
        </p:spPr>
        <p:txBody>
          <a:bodyPr wrap="square">
            <a:spAutoFit/>
          </a:bodyPr>
          <a:lstStyle/>
          <a:p>
            <a:r>
              <a:rPr lang="en-GB" sz="3600" dirty="0">
                <a:latin typeface="Times New Roman"/>
                <a:cs typeface="Times New Roman"/>
                <a:sym typeface="Times New Roman"/>
              </a:rPr>
              <a:t>Scope for future work</a:t>
            </a:r>
            <a:endParaRPr lang="en-IN" sz="3600" dirty="0"/>
          </a:p>
        </p:txBody>
      </p:sp>
      <p:sp>
        <p:nvSpPr>
          <p:cNvPr id="6" name="TextBox 5">
            <a:extLst>
              <a:ext uri="{FF2B5EF4-FFF2-40B4-BE49-F238E27FC236}">
                <a16:creationId xmlns:a16="http://schemas.microsoft.com/office/drawing/2014/main" id="{FDDC5E4C-859B-C9DB-C04A-2EEBABA96453}"/>
              </a:ext>
            </a:extLst>
          </p:cNvPr>
          <p:cNvSpPr txBox="1"/>
          <p:nvPr/>
        </p:nvSpPr>
        <p:spPr>
          <a:xfrm>
            <a:off x="1055255" y="751661"/>
            <a:ext cx="7707745" cy="5055551"/>
          </a:xfrm>
          <a:prstGeom prst="rect">
            <a:avLst/>
          </a:prstGeom>
          <a:noFill/>
        </p:spPr>
        <p:txBody>
          <a:bodyPr wrap="square">
            <a:spAutoFit/>
          </a:bodyPr>
          <a:lstStyle/>
          <a:p>
            <a:pPr algn="just">
              <a:lnSpc>
                <a:spcPct val="115000"/>
              </a:lnSpc>
              <a:spcAft>
                <a:spcPts val="800"/>
              </a:spcAft>
            </a:pPr>
            <a:r>
              <a:rPr lang="en-US" sz="1800" dirty="0">
                <a:effectLst/>
                <a:latin typeface="Times New Roman" panose="02020603050405020304" pitchFamily="18" charset="0"/>
                <a:ea typeface="Times New Roman" panose="02020603050405020304" pitchFamily="18" charset="0"/>
              </a:rPr>
              <a:t>The increase in the population of vehicles all over the world acts as a fuel for the proposed system. </a:t>
            </a:r>
          </a:p>
          <a:p>
            <a:pPr algn="just">
              <a:lnSpc>
                <a:spcPct val="115000"/>
              </a:lnSpc>
              <a:spcAft>
                <a:spcPts val="800"/>
              </a:spcAft>
            </a:pPr>
            <a:r>
              <a:rPr lang="en-US" sz="1800" dirty="0">
                <a:effectLst/>
                <a:latin typeface="Times New Roman" panose="02020603050405020304" pitchFamily="18" charset="0"/>
                <a:ea typeface="Times New Roman" panose="02020603050405020304" pitchFamily="18" charset="0"/>
              </a:rPr>
              <a:t>The system uses major approach such as facial analysis, heart rate analysis, and steering grip analysis for drowsiness detection. This can be considered as crucial aspects through which drowsiness can be detected. Although some other aspects like vehicular based techniques: (1) Driving Lane technique: In which the vehicle driving lane is analyzed for any faulty driving through which driver drowsiness can be predicted, (2) Steering wheel technique: In which the steering wheel handling is analyzed for any sudden pull or faulty handling of the steering through which driver drowsiness is predicted.</a:t>
            </a:r>
            <a:endParaRPr lang="en-IN" sz="1600" dirty="0">
              <a:effectLst/>
              <a:latin typeface="Calibri" panose="020F0502020204030204" pitchFamily="34" charset="0"/>
              <a:ea typeface="Calibri" panose="020F0502020204030204" pitchFamily="34" charset="0"/>
            </a:endParaRPr>
          </a:p>
          <a:p>
            <a:pPr algn="just">
              <a:lnSpc>
                <a:spcPct val="115000"/>
              </a:lnSpc>
              <a:spcAft>
                <a:spcPts val="800"/>
              </a:spcAft>
            </a:pPr>
            <a:r>
              <a:rPr lang="en-US" sz="1800" dirty="0">
                <a:effectLst/>
                <a:latin typeface="Times New Roman" panose="02020603050405020304" pitchFamily="18" charset="0"/>
                <a:ea typeface="Times New Roman" panose="02020603050405020304" pitchFamily="18" charset="0"/>
              </a:rPr>
              <a:t>The system is successful in classifying blinking from sleeping by providing frame length to ignore blinking. The system detects drowsiness when the yawn threshold is met however it does not classify talking from yawning which can be implemented using audio detection which can be used to classify talking from capturing real-time audio. </a:t>
            </a:r>
            <a:endParaRPr lang="en-IN"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53073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cv</a:t>
            </a:r>
          </a:p>
        </p:txBody>
      </p:sp>
      <p:sp>
        <p:nvSpPr>
          <p:cNvPr id="5" name="Content Placeholder 4"/>
          <p:cNvSpPr>
            <a:spLocks noGrp="1"/>
          </p:cNvSpPr>
          <p:nvPr>
            <p:ph idx="1"/>
          </p:nvPr>
        </p:nvSpPr>
        <p:spPr/>
        <p:txBody>
          <a:bodyPr/>
          <a:lstStyle/>
          <a:p>
            <a:endParaRPr lang="en-US"/>
          </a:p>
        </p:txBody>
      </p:sp>
      <p:pic>
        <p:nvPicPr>
          <p:cNvPr id="1026" name="Picture 2" descr="C:\Documents and Settings\ADMIN\Desktop\Courses Offered.jpg"/>
          <p:cNvPicPr>
            <a:picLocks noChangeAspect="1" noChangeArrowheads="1"/>
          </p:cNvPicPr>
          <p:nvPr/>
        </p:nvPicPr>
        <p:blipFill>
          <a:blip r:embed="rId2" cstate="print"/>
          <a:srcRect/>
          <a:stretch>
            <a:fillRect/>
          </a:stretch>
        </p:blipFill>
        <p:spPr bwMode="auto">
          <a:xfrm>
            <a:off x="0" y="13252"/>
            <a:ext cx="9144000" cy="6858000"/>
          </a:xfrm>
          <a:prstGeom prst="rect">
            <a:avLst/>
          </a:prstGeom>
          <a:noFill/>
        </p:spPr>
      </p:pic>
      <p:sp>
        <p:nvSpPr>
          <p:cNvPr id="4" name="TextBox 3"/>
          <p:cNvSpPr txBox="1"/>
          <p:nvPr/>
        </p:nvSpPr>
        <p:spPr>
          <a:xfrm>
            <a:off x="5410200" y="6664673"/>
            <a:ext cx="7086600" cy="246221"/>
          </a:xfrm>
          <a:prstGeom prst="rect">
            <a:avLst/>
          </a:prstGeom>
          <a:noFill/>
        </p:spPr>
        <p:txBody>
          <a:bodyPr wrap="square" rtlCol="0">
            <a:spAutoFit/>
          </a:bodyPr>
          <a:lstStyle/>
          <a:p>
            <a:r>
              <a:rPr lang="en-US" sz="1000" b="1" dirty="0"/>
              <a:t>Department of Computer Science &amp; Engineering, DSCE</a:t>
            </a:r>
          </a:p>
        </p:txBody>
      </p:sp>
      <p:sp>
        <p:nvSpPr>
          <p:cNvPr id="6" name="TextBox 5">
            <a:extLst>
              <a:ext uri="{FF2B5EF4-FFF2-40B4-BE49-F238E27FC236}">
                <a16:creationId xmlns:a16="http://schemas.microsoft.com/office/drawing/2014/main" id="{E3FE0627-7248-49AC-BC5B-23607EF1F57D}"/>
              </a:ext>
            </a:extLst>
          </p:cNvPr>
          <p:cNvSpPr txBox="1"/>
          <p:nvPr/>
        </p:nvSpPr>
        <p:spPr>
          <a:xfrm>
            <a:off x="3352800" y="2692631"/>
            <a:ext cx="3530735" cy="646331"/>
          </a:xfrm>
          <a:prstGeom prst="rect">
            <a:avLst/>
          </a:prstGeom>
          <a:noFill/>
        </p:spPr>
        <p:txBody>
          <a:bodyPr wrap="square" rtlCol="0">
            <a:spAutoFit/>
          </a:bodyPr>
          <a:lstStyle/>
          <a:p>
            <a:pPr algn="just"/>
            <a:r>
              <a:rPr lang="en-GB" sz="3600" dirty="0">
                <a:solidFill>
                  <a:schemeClr val="tx1"/>
                </a:solidFill>
              </a:rPr>
              <a:t>THANK YOU</a:t>
            </a:r>
            <a:endParaRPr lang="en-IN" sz="3600" dirty="0"/>
          </a:p>
        </p:txBody>
      </p:sp>
    </p:spTree>
    <p:extLst>
      <p:ext uri="{BB962C8B-B14F-4D97-AF65-F5344CB8AC3E}">
        <p14:creationId xmlns:p14="http://schemas.microsoft.com/office/powerpoint/2010/main" val="1016801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r>
              <a:rPr lang="en-US" dirty="0"/>
              <a:t>cv</a:t>
            </a:r>
          </a:p>
        </p:txBody>
      </p:sp>
      <p:pic>
        <p:nvPicPr>
          <p:cNvPr id="1026" name="Picture 2" descr="C:\Documents and Settings\ADMIN\Desktop\Courses Offered.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TextBox 3"/>
          <p:cNvSpPr txBox="1"/>
          <p:nvPr/>
        </p:nvSpPr>
        <p:spPr>
          <a:xfrm>
            <a:off x="5410200" y="6664673"/>
            <a:ext cx="7086600" cy="246221"/>
          </a:xfrm>
          <a:prstGeom prst="rect">
            <a:avLst/>
          </a:prstGeom>
          <a:noFill/>
        </p:spPr>
        <p:txBody>
          <a:bodyPr wrap="square" rtlCol="0">
            <a:spAutoFit/>
          </a:bodyPr>
          <a:lstStyle/>
          <a:p>
            <a:r>
              <a:rPr lang="en-US" sz="1000" b="1" dirty="0"/>
              <a:t>Department of Computer Science &amp; Engineering, DSCE</a:t>
            </a:r>
          </a:p>
        </p:txBody>
      </p:sp>
      <p:sp>
        <p:nvSpPr>
          <p:cNvPr id="7" name="TextBox 6">
            <a:extLst>
              <a:ext uri="{FF2B5EF4-FFF2-40B4-BE49-F238E27FC236}">
                <a16:creationId xmlns:a16="http://schemas.microsoft.com/office/drawing/2014/main" id="{364ECC7D-E23D-4144-A70D-3295AB5C485B}"/>
              </a:ext>
            </a:extLst>
          </p:cNvPr>
          <p:cNvSpPr txBox="1"/>
          <p:nvPr/>
        </p:nvSpPr>
        <p:spPr>
          <a:xfrm>
            <a:off x="990600" y="112385"/>
            <a:ext cx="2819400" cy="646331"/>
          </a:xfrm>
          <a:prstGeom prst="rect">
            <a:avLst/>
          </a:prstGeom>
          <a:noFill/>
        </p:spPr>
        <p:txBody>
          <a:bodyPr wrap="square">
            <a:spAutoFit/>
          </a:bodyPr>
          <a:lstStyle/>
          <a:p>
            <a:r>
              <a:rPr lang="en-GB" sz="3600" dirty="0">
                <a:latin typeface="Times New Roman"/>
                <a:ea typeface="Times New Roman"/>
                <a:cs typeface="Times New Roman"/>
                <a:sym typeface="Times New Roman"/>
              </a:rPr>
              <a:t>Introduction</a:t>
            </a:r>
            <a:endParaRPr lang="en-IN" sz="3600" dirty="0"/>
          </a:p>
        </p:txBody>
      </p:sp>
      <p:sp>
        <p:nvSpPr>
          <p:cNvPr id="6" name="TextBox 5">
            <a:extLst>
              <a:ext uri="{FF2B5EF4-FFF2-40B4-BE49-F238E27FC236}">
                <a16:creationId xmlns:a16="http://schemas.microsoft.com/office/drawing/2014/main" id="{B1F9ADF7-A63F-4BB1-AE49-61AE99CA6490}"/>
              </a:ext>
            </a:extLst>
          </p:cNvPr>
          <p:cNvSpPr txBox="1"/>
          <p:nvPr/>
        </p:nvSpPr>
        <p:spPr>
          <a:xfrm>
            <a:off x="990600" y="1219200"/>
            <a:ext cx="7162800" cy="4078039"/>
          </a:xfrm>
          <a:prstGeom prst="rect">
            <a:avLst/>
          </a:prstGeom>
          <a:noFill/>
        </p:spPr>
        <p:txBody>
          <a:bodyPr wrap="square" rtlCol="0">
            <a:spAutoFit/>
          </a:bodyPr>
          <a:lstStyle/>
          <a:p>
            <a:pPr marL="285750" indent="-285750" algn="just">
              <a:spcAft>
                <a:spcPts val="600"/>
              </a:spcAft>
              <a:buFont typeface="Wingdings" panose="05000000000000000000" pitchFamily="2" charset="2"/>
              <a:buChar char="v"/>
            </a:pPr>
            <a:r>
              <a:rPr lang="en-US" sz="1800" dirty="0">
                <a:effectLst/>
                <a:latin typeface="Times New Roman" panose="02020603050405020304" pitchFamily="18" charset="0"/>
                <a:ea typeface="Calibri" panose="020F0502020204030204" pitchFamily="34" charset="0"/>
              </a:rPr>
              <a:t>Road accidents are one of the leading causes of fatal accidents indiscriminate of roadway and time. This is intensified by the increase in the number of vehicles around the world. </a:t>
            </a:r>
          </a:p>
          <a:p>
            <a:pPr marL="285750" indent="-285750" algn="just">
              <a:spcAft>
                <a:spcPts val="600"/>
              </a:spcAft>
              <a:buFont typeface="Wingdings" panose="05000000000000000000" pitchFamily="2" charset="2"/>
              <a:buChar char="v"/>
            </a:pPr>
            <a:r>
              <a:rPr lang="en-IN" sz="1800" dirty="0">
                <a:effectLst/>
                <a:latin typeface="Times New Roman" panose="02020603050405020304" pitchFamily="18" charset="0"/>
                <a:ea typeface="Calibri" panose="020F0502020204030204" pitchFamily="34" charset="0"/>
              </a:rPr>
              <a:t>According to a research conducted by the Central Road Research Institute (CRRI) on the 300-km Agra-Lucknow Expressway, sleepy or fatigued drivers cause 40% of traffic accidents</a:t>
            </a:r>
            <a:r>
              <a:rPr lang="en-US" sz="1800" dirty="0">
                <a:effectLst/>
                <a:latin typeface="Times New Roman" panose="02020603050405020304" pitchFamily="18" charset="0"/>
                <a:ea typeface="Calibri" panose="020F0502020204030204" pitchFamily="34" charset="0"/>
              </a:rPr>
              <a:t>. </a:t>
            </a:r>
          </a:p>
          <a:p>
            <a:pPr marL="285750" indent="-285750" algn="just">
              <a:spcAft>
                <a:spcPts val="600"/>
              </a:spcAft>
              <a:buFont typeface="Wingdings" panose="05000000000000000000" pitchFamily="2" charset="2"/>
              <a:buChar char="v"/>
            </a:pPr>
            <a:r>
              <a:rPr lang="en-US" sz="1800" dirty="0">
                <a:effectLst/>
                <a:latin typeface="Times New Roman" panose="02020603050405020304" pitchFamily="18" charset="0"/>
                <a:ea typeface="Calibri" panose="020F0502020204030204" pitchFamily="34" charset="0"/>
              </a:rPr>
              <a:t>Fatigue can easily set in during long journeys, particularly when drivers take inadequate rest periods or pause to help break up the monotony.</a:t>
            </a:r>
          </a:p>
          <a:p>
            <a:pPr marL="285750" indent="-285750" algn="just">
              <a:spcAft>
                <a:spcPts val="600"/>
              </a:spcAft>
              <a:buFont typeface="Wingdings" panose="05000000000000000000" pitchFamily="2" charset="2"/>
              <a:buChar char="v"/>
            </a:pPr>
            <a:r>
              <a:rPr lang="en-US" sz="1800" dirty="0">
                <a:latin typeface="Times New Roman" pitchFamily="18" charset="0"/>
                <a:cs typeface="Times New Roman" pitchFamily="18" charset="0"/>
              </a:rPr>
              <a:t>The proposed system contributes to preventing fatal accidents due to driver drowsiness or fatigue. Although it is not possible to control sleepiness, it is possible to detect it and alert the driver using</a:t>
            </a:r>
          </a:p>
          <a:p>
            <a:pPr marL="285750" indent="-285750" algn="just">
              <a:spcAft>
                <a:spcPts val="600"/>
              </a:spcAft>
              <a:buFont typeface="Wingdings" panose="05000000000000000000" pitchFamily="2" charset="2"/>
              <a:buChar char="v"/>
            </a:pPr>
            <a:r>
              <a:rPr lang="en-US" dirty="0">
                <a:latin typeface="Times New Roman" pitchFamily="18" charset="0"/>
                <a:cs typeface="Times New Roman" pitchFamily="18" charset="0"/>
              </a:rPr>
              <a:t>A</a:t>
            </a:r>
            <a:r>
              <a:rPr lang="en-US" sz="1800" dirty="0">
                <a:latin typeface="Times New Roman" pitchFamily="18" charset="0"/>
                <a:cs typeface="Times New Roman" pitchFamily="18" charset="0"/>
              </a:rPr>
              <a:t>n alarm/buzzer which will prevent the risk of fatal accidents. </a:t>
            </a:r>
            <a:endParaRPr lang="en-IN" sz="1800" dirty="0">
              <a:latin typeface="Times New Roman" pitchFamily="18" charset="0"/>
              <a:cs typeface="Times New Roman" pitchFamily="18" charset="0"/>
            </a:endParaRPr>
          </a:p>
          <a:p>
            <a:pPr marL="285750" indent="-285750">
              <a:buFont typeface="Wingdings" panose="05000000000000000000" pitchFamily="2" charset="2"/>
              <a:buChar char="v"/>
            </a:pPr>
            <a:endParaRPr lang="en-IN" dirty="0"/>
          </a:p>
        </p:txBody>
      </p:sp>
    </p:spTree>
    <p:extLst>
      <p:ext uri="{BB962C8B-B14F-4D97-AF65-F5344CB8AC3E}">
        <p14:creationId xmlns:p14="http://schemas.microsoft.com/office/powerpoint/2010/main" val="3555328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r>
              <a:rPr lang="en-US" dirty="0"/>
              <a:t>cv</a:t>
            </a:r>
          </a:p>
        </p:txBody>
      </p:sp>
      <p:pic>
        <p:nvPicPr>
          <p:cNvPr id="1026" name="Picture 2" descr="C:\Documents and Settings\ADMIN\Desktop\Courses Offered.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TextBox 3"/>
          <p:cNvSpPr txBox="1"/>
          <p:nvPr/>
        </p:nvSpPr>
        <p:spPr>
          <a:xfrm>
            <a:off x="5410200" y="6664673"/>
            <a:ext cx="7086600" cy="246221"/>
          </a:xfrm>
          <a:prstGeom prst="rect">
            <a:avLst/>
          </a:prstGeom>
          <a:noFill/>
        </p:spPr>
        <p:txBody>
          <a:bodyPr wrap="square" rtlCol="0">
            <a:spAutoFit/>
          </a:bodyPr>
          <a:lstStyle/>
          <a:p>
            <a:r>
              <a:rPr lang="en-US" sz="1000" b="1" dirty="0"/>
              <a:t>Department of Computer Science &amp; Engineering, DSCE</a:t>
            </a:r>
          </a:p>
        </p:txBody>
      </p:sp>
      <p:sp>
        <p:nvSpPr>
          <p:cNvPr id="7" name="TextBox 6">
            <a:extLst>
              <a:ext uri="{FF2B5EF4-FFF2-40B4-BE49-F238E27FC236}">
                <a16:creationId xmlns:a16="http://schemas.microsoft.com/office/drawing/2014/main" id="{364ECC7D-E23D-4144-A70D-3295AB5C485B}"/>
              </a:ext>
            </a:extLst>
          </p:cNvPr>
          <p:cNvSpPr txBox="1"/>
          <p:nvPr/>
        </p:nvSpPr>
        <p:spPr>
          <a:xfrm>
            <a:off x="990600" y="100460"/>
            <a:ext cx="3352800" cy="646331"/>
          </a:xfrm>
          <a:prstGeom prst="rect">
            <a:avLst/>
          </a:prstGeom>
          <a:noFill/>
        </p:spPr>
        <p:txBody>
          <a:bodyPr wrap="square">
            <a:spAutoFit/>
          </a:bodyPr>
          <a:lstStyle/>
          <a:p>
            <a:r>
              <a:rPr lang="en-GB" sz="3600" dirty="0">
                <a:latin typeface="Times New Roman"/>
                <a:cs typeface="Times New Roman"/>
                <a:sym typeface="Times New Roman"/>
              </a:rPr>
              <a:t>System Design</a:t>
            </a:r>
            <a:endParaRPr lang="en-IN" sz="3600" dirty="0"/>
          </a:p>
        </p:txBody>
      </p:sp>
      <p:sp>
        <p:nvSpPr>
          <p:cNvPr id="6" name="TextBox 5">
            <a:extLst>
              <a:ext uri="{FF2B5EF4-FFF2-40B4-BE49-F238E27FC236}">
                <a16:creationId xmlns:a16="http://schemas.microsoft.com/office/drawing/2014/main" id="{B1F9ADF7-A63F-4BB1-AE49-61AE99CA6490}"/>
              </a:ext>
            </a:extLst>
          </p:cNvPr>
          <p:cNvSpPr txBox="1"/>
          <p:nvPr/>
        </p:nvSpPr>
        <p:spPr>
          <a:xfrm>
            <a:off x="1143000" y="1207275"/>
            <a:ext cx="7162800" cy="723275"/>
          </a:xfrm>
          <a:prstGeom prst="rect">
            <a:avLst/>
          </a:prstGeom>
          <a:noFill/>
        </p:spPr>
        <p:txBody>
          <a:bodyPr wrap="square" rtlCol="0">
            <a:spAutoFit/>
          </a:bodyPr>
          <a:lstStyle/>
          <a:p>
            <a:pPr marL="285750" indent="-285750" algn="just">
              <a:spcAft>
                <a:spcPts val="600"/>
              </a:spcAft>
              <a:buFont typeface="Wingdings" panose="05000000000000000000" pitchFamily="2" charset="2"/>
              <a:buChar char="v"/>
            </a:pPr>
            <a:endParaRPr lang="en-IN" sz="1800" dirty="0">
              <a:latin typeface="Times New Roman" pitchFamily="18" charset="0"/>
              <a:cs typeface="Times New Roman" pitchFamily="18" charset="0"/>
            </a:endParaRPr>
          </a:p>
          <a:p>
            <a:pPr marL="285750" indent="-285750">
              <a:buFont typeface="Wingdings" panose="05000000000000000000" pitchFamily="2" charset="2"/>
              <a:buChar char="v"/>
            </a:pPr>
            <a:endParaRPr lang="en-IN" dirty="0"/>
          </a:p>
        </p:txBody>
      </p:sp>
      <p:sp>
        <p:nvSpPr>
          <p:cNvPr id="5" name="TextBox 4">
            <a:extLst>
              <a:ext uri="{FF2B5EF4-FFF2-40B4-BE49-F238E27FC236}">
                <a16:creationId xmlns:a16="http://schemas.microsoft.com/office/drawing/2014/main" id="{DD4EFDEC-8C71-4073-9582-A114B0AF1A6E}"/>
              </a:ext>
            </a:extLst>
          </p:cNvPr>
          <p:cNvSpPr txBox="1"/>
          <p:nvPr/>
        </p:nvSpPr>
        <p:spPr>
          <a:xfrm>
            <a:off x="990600" y="761932"/>
            <a:ext cx="8077200" cy="4801314"/>
          </a:xfrm>
          <a:prstGeom prst="rect">
            <a:avLst/>
          </a:prstGeom>
          <a:noFill/>
        </p:spPr>
        <p:txBody>
          <a:bodyPr wrap="square" rtlCol="0">
            <a:spAutoFit/>
          </a:bodyPr>
          <a:lstStyle/>
          <a:p>
            <a:pPr algn="just"/>
            <a:r>
              <a:rPr lang="en-US" sz="1800" dirty="0">
                <a:latin typeface="Times New Roman"/>
                <a:ea typeface="Times New Roman"/>
                <a:cs typeface="Times New Roman"/>
                <a:sym typeface="Times New Roman"/>
              </a:rPr>
              <a:t>The system is designed on a combined method approach and has three layers as shown in the figure.</a:t>
            </a:r>
          </a:p>
          <a:p>
            <a:pPr algn="just"/>
            <a:endParaRPr lang="en-US" sz="1800" dirty="0">
              <a:latin typeface="Times New Roman"/>
              <a:ea typeface="Times New Roman"/>
              <a:cs typeface="Times New Roman"/>
              <a:sym typeface="Times New Roman"/>
            </a:endParaRPr>
          </a:p>
          <a:p>
            <a:pPr algn="just"/>
            <a:endParaRPr lang="en-US" dirty="0">
              <a:latin typeface="Times New Roman"/>
              <a:ea typeface="Times New Roman"/>
              <a:cs typeface="Times New Roman"/>
              <a:sym typeface="Times New Roman"/>
            </a:endParaRPr>
          </a:p>
          <a:p>
            <a:pPr algn="just"/>
            <a:endParaRPr lang="en-US" sz="1800" dirty="0">
              <a:latin typeface="Times New Roman"/>
              <a:ea typeface="Times New Roman"/>
              <a:cs typeface="Times New Roman"/>
              <a:sym typeface="Times New Roman"/>
            </a:endParaRPr>
          </a:p>
          <a:p>
            <a:pPr algn="just"/>
            <a:endParaRPr lang="en-US" dirty="0">
              <a:latin typeface="Times New Roman"/>
              <a:ea typeface="Times New Roman"/>
              <a:cs typeface="Times New Roman"/>
              <a:sym typeface="Times New Roman"/>
            </a:endParaRPr>
          </a:p>
          <a:p>
            <a:pPr algn="just"/>
            <a:endParaRPr lang="en-US" sz="1800" dirty="0">
              <a:latin typeface="Times New Roman"/>
              <a:ea typeface="Times New Roman"/>
              <a:cs typeface="Times New Roman"/>
              <a:sym typeface="Times New Roman"/>
            </a:endParaRPr>
          </a:p>
          <a:p>
            <a:pPr algn="just"/>
            <a:endParaRPr lang="en-US" dirty="0">
              <a:latin typeface="Times New Roman"/>
              <a:ea typeface="Times New Roman"/>
              <a:cs typeface="Times New Roman"/>
              <a:sym typeface="Times New Roman"/>
            </a:endParaRPr>
          </a:p>
          <a:p>
            <a:pPr algn="just"/>
            <a:endParaRPr lang="en-US" sz="1800" dirty="0">
              <a:latin typeface="Times New Roman"/>
              <a:ea typeface="Times New Roman"/>
              <a:cs typeface="Times New Roman"/>
              <a:sym typeface="Times New Roman"/>
            </a:endParaRPr>
          </a:p>
          <a:p>
            <a:pPr algn="just"/>
            <a:endParaRPr lang="en-US" dirty="0">
              <a:latin typeface="Times New Roman"/>
              <a:ea typeface="Times New Roman"/>
              <a:cs typeface="Times New Roman"/>
              <a:sym typeface="Times New Roman"/>
            </a:endParaRPr>
          </a:p>
          <a:p>
            <a:pPr algn="just"/>
            <a:endParaRPr lang="en-US" sz="1800" dirty="0">
              <a:latin typeface="Times New Roman"/>
              <a:ea typeface="Times New Roman"/>
              <a:cs typeface="Times New Roman"/>
              <a:sym typeface="Times New Roman"/>
            </a:endParaRPr>
          </a:p>
          <a:p>
            <a:pPr algn="just"/>
            <a:endParaRPr lang="en-US" sz="1800" dirty="0">
              <a:latin typeface="Times New Roman"/>
              <a:ea typeface="Times New Roman"/>
              <a:cs typeface="Times New Roman"/>
              <a:sym typeface="Times New Roman"/>
            </a:endParaRPr>
          </a:p>
          <a:p>
            <a:pPr algn="just"/>
            <a:r>
              <a:rPr lang="en-US" sz="1800" dirty="0">
                <a:latin typeface="Times New Roman"/>
                <a:ea typeface="Times New Roman"/>
                <a:cs typeface="Times New Roman"/>
                <a:sym typeface="Times New Roman"/>
              </a:rPr>
              <a:t>		           Fig. 2.1: System design </a:t>
            </a:r>
          </a:p>
          <a:p>
            <a:pPr algn="just"/>
            <a:endParaRPr lang="en-US" sz="1800" dirty="0">
              <a:latin typeface="Times New Roman"/>
              <a:ea typeface="Times New Roman"/>
              <a:cs typeface="Times New Roman"/>
              <a:sym typeface="Times New Roman"/>
            </a:endParaRPr>
          </a:p>
          <a:p>
            <a:pPr algn="just"/>
            <a:r>
              <a:rPr lang="en-US" sz="1800" dirty="0">
                <a:latin typeface="Times New Roman"/>
                <a:ea typeface="Times New Roman"/>
                <a:cs typeface="Times New Roman"/>
                <a:sym typeface="Times New Roman"/>
              </a:rPr>
              <a:t>As depicted the raw data from input components is fed to the Raspberry Pi 3 board for data analysis and processing. To analyze and process data means to identify the features of data and process them to identify drowsiness in drivers.</a:t>
            </a:r>
          </a:p>
        </p:txBody>
      </p:sp>
      <p:sp>
        <p:nvSpPr>
          <p:cNvPr id="3" name="TextBox 2">
            <a:extLst>
              <a:ext uri="{FF2B5EF4-FFF2-40B4-BE49-F238E27FC236}">
                <a16:creationId xmlns:a16="http://schemas.microsoft.com/office/drawing/2014/main" id="{30CF6C24-318F-4803-8326-3912A470515A}"/>
              </a:ext>
            </a:extLst>
          </p:cNvPr>
          <p:cNvSpPr txBox="1"/>
          <p:nvPr/>
        </p:nvSpPr>
        <p:spPr>
          <a:xfrm>
            <a:off x="5792771" y="3016577"/>
            <a:ext cx="914400" cy="914400"/>
          </a:xfrm>
          <a:prstGeom prst="rect">
            <a:avLst/>
          </a:prstGeom>
          <a:noFill/>
        </p:spPr>
        <p:txBody>
          <a:bodyPr wrap="square" rtlCol="0">
            <a:spAutoFit/>
          </a:bodyPr>
          <a:lstStyle/>
          <a:p>
            <a:endParaRPr lang="en-IN" dirty="0"/>
          </a:p>
        </p:txBody>
      </p:sp>
      <p:pic>
        <p:nvPicPr>
          <p:cNvPr id="15" name="Picture 14">
            <a:extLst>
              <a:ext uri="{FF2B5EF4-FFF2-40B4-BE49-F238E27FC236}">
                <a16:creationId xmlns:a16="http://schemas.microsoft.com/office/drawing/2014/main" id="{8AB09DC2-B8EF-A14B-1C42-7941516DCEC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9995" t="26394" r="33747" b="13138"/>
          <a:stretch/>
        </p:blipFill>
        <p:spPr bwMode="auto">
          <a:xfrm>
            <a:off x="3572512" y="1312940"/>
            <a:ext cx="2144059" cy="277774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90519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r>
              <a:rPr lang="en-US" dirty="0"/>
              <a:t>cv</a:t>
            </a:r>
          </a:p>
        </p:txBody>
      </p:sp>
      <p:pic>
        <p:nvPicPr>
          <p:cNvPr id="1026" name="Picture 2" descr="C:\Documents and Settings\ADMIN\Desktop\Courses Offered.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4" name="TextBox 3"/>
          <p:cNvSpPr txBox="1"/>
          <p:nvPr/>
        </p:nvSpPr>
        <p:spPr>
          <a:xfrm>
            <a:off x="5410200" y="6664673"/>
            <a:ext cx="7086600" cy="246221"/>
          </a:xfrm>
          <a:prstGeom prst="rect">
            <a:avLst/>
          </a:prstGeom>
          <a:noFill/>
        </p:spPr>
        <p:txBody>
          <a:bodyPr wrap="square" rtlCol="0">
            <a:spAutoFit/>
          </a:bodyPr>
          <a:lstStyle/>
          <a:p>
            <a:r>
              <a:rPr lang="en-US" sz="1000" b="1" dirty="0"/>
              <a:t>Department of Computer Science &amp; Engineering, DSCE</a:t>
            </a:r>
          </a:p>
        </p:txBody>
      </p:sp>
      <p:sp>
        <p:nvSpPr>
          <p:cNvPr id="7" name="TextBox 6">
            <a:extLst>
              <a:ext uri="{FF2B5EF4-FFF2-40B4-BE49-F238E27FC236}">
                <a16:creationId xmlns:a16="http://schemas.microsoft.com/office/drawing/2014/main" id="{364ECC7D-E23D-4144-A70D-3295AB5C485B}"/>
              </a:ext>
            </a:extLst>
          </p:cNvPr>
          <p:cNvSpPr txBox="1"/>
          <p:nvPr/>
        </p:nvSpPr>
        <p:spPr>
          <a:xfrm>
            <a:off x="990600" y="100460"/>
            <a:ext cx="3733800" cy="646331"/>
          </a:xfrm>
          <a:prstGeom prst="rect">
            <a:avLst/>
          </a:prstGeom>
          <a:noFill/>
        </p:spPr>
        <p:txBody>
          <a:bodyPr wrap="square">
            <a:spAutoFit/>
          </a:bodyPr>
          <a:lstStyle/>
          <a:p>
            <a:r>
              <a:rPr lang="en-GB" sz="3600" dirty="0">
                <a:latin typeface="Times New Roman" panose="02020603050405020304" pitchFamily="18" charset="0"/>
                <a:cs typeface="Times New Roman" panose="02020603050405020304" pitchFamily="18" charset="0"/>
              </a:rPr>
              <a:t>Methodology</a:t>
            </a:r>
            <a:endParaRPr lang="en-IN" sz="3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1F9ADF7-A63F-4BB1-AE49-61AE99CA6490}"/>
              </a:ext>
            </a:extLst>
          </p:cNvPr>
          <p:cNvSpPr txBox="1"/>
          <p:nvPr/>
        </p:nvSpPr>
        <p:spPr>
          <a:xfrm>
            <a:off x="1143000" y="1207275"/>
            <a:ext cx="7162800" cy="723275"/>
          </a:xfrm>
          <a:prstGeom prst="rect">
            <a:avLst/>
          </a:prstGeom>
          <a:noFill/>
        </p:spPr>
        <p:txBody>
          <a:bodyPr wrap="square" rtlCol="0">
            <a:spAutoFit/>
          </a:bodyPr>
          <a:lstStyle/>
          <a:p>
            <a:pPr marL="285750" indent="-285750" algn="just">
              <a:spcAft>
                <a:spcPts val="600"/>
              </a:spcAft>
              <a:buFont typeface="Wingdings" panose="05000000000000000000" pitchFamily="2" charset="2"/>
              <a:buChar char="v"/>
            </a:pPr>
            <a:endParaRPr lang="en-IN" sz="1800" dirty="0">
              <a:latin typeface="Times New Roman" pitchFamily="18" charset="0"/>
              <a:cs typeface="Times New Roman" pitchFamily="18" charset="0"/>
            </a:endParaRPr>
          </a:p>
          <a:p>
            <a:pPr marL="285750" indent="-285750">
              <a:buFont typeface="Wingdings" panose="05000000000000000000" pitchFamily="2" charset="2"/>
              <a:buChar char="v"/>
            </a:pPr>
            <a:endParaRPr lang="en-IN" dirty="0"/>
          </a:p>
        </p:txBody>
      </p:sp>
      <p:sp>
        <p:nvSpPr>
          <p:cNvPr id="5" name="TextBox 4">
            <a:extLst>
              <a:ext uri="{FF2B5EF4-FFF2-40B4-BE49-F238E27FC236}">
                <a16:creationId xmlns:a16="http://schemas.microsoft.com/office/drawing/2014/main" id="{DD4EFDEC-8C71-4073-9582-A114B0AF1A6E}"/>
              </a:ext>
            </a:extLst>
          </p:cNvPr>
          <p:cNvSpPr txBox="1"/>
          <p:nvPr/>
        </p:nvSpPr>
        <p:spPr>
          <a:xfrm>
            <a:off x="990600" y="914400"/>
            <a:ext cx="6934200" cy="5016758"/>
          </a:xfrm>
          <a:prstGeom prst="rect">
            <a:avLst/>
          </a:prstGeom>
          <a:noFill/>
        </p:spPr>
        <p:txBody>
          <a:bodyPr wrap="square" rtlCol="0">
            <a:spAutoFit/>
          </a:bodyPr>
          <a:lstStyle/>
          <a:p>
            <a:pPr marL="285750" indent="-285750" algn="just">
              <a:spcAft>
                <a:spcPts val="600"/>
              </a:spcAft>
              <a:buFont typeface="Wingdings" panose="05000000000000000000" pitchFamily="2" charset="2"/>
              <a:buChar char="v"/>
            </a:pPr>
            <a:r>
              <a:rPr lang="en-US" sz="1800" dirty="0">
                <a:solidFill>
                  <a:srgbClr val="000000"/>
                </a:solidFill>
                <a:latin typeface="Times New Roman" pitchFamily="18" charset="0"/>
                <a:ea typeface="Times New Roman"/>
                <a:cs typeface="Times New Roman" pitchFamily="18" charset="0"/>
                <a:sym typeface="Times New Roman"/>
              </a:rPr>
              <a:t>There are three stages in the proposed system as follows:</a:t>
            </a:r>
          </a:p>
          <a:p>
            <a:pPr marL="271463" algn="just">
              <a:spcAft>
                <a:spcPts val="600"/>
              </a:spcAft>
            </a:pPr>
            <a:r>
              <a:rPr lang="en-US" sz="1800" dirty="0">
                <a:solidFill>
                  <a:srgbClr val="000000"/>
                </a:solidFill>
                <a:latin typeface="Times New Roman" pitchFamily="18" charset="0"/>
                <a:ea typeface="Times New Roman"/>
                <a:cs typeface="Times New Roman" pitchFamily="18" charset="0"/>
                <a:sym typeface="Times New Roman"/>
              </a:rPr>
              <a:t>A. Data collection</a:t>
            </a:r>
          </a:p>
          <a:p>
            <a:pPr marL="719138" algn="just">
              <a:spcAft>
                <a:spcPts val="600"/>
              </a:spcAft>
            </a:pPr>
            <a:r>
              <a:rPr lang="en-US" sz="1800" dirty="0">
                <a:solidFill>
                  <a:srgbClr val="000000"/>
                </a:solidFill>
                <a:latin typeface="Times New Roman" pitchFamily="18" charset="0"/>
                <a:ea typeface="Times New Roman"/>
                <a:cs typeface="Times New Roman" pitchFamily="18" charset="0"/>
                <a:sym typeface="Times New Roman"/>
              </a:rPr>
              <a:t>• Image acquisition</a:t>
            </a:r>
          </a:p>
          <a:p>
            <a:pPr marL="719138" algn="just">
              <a:spcAft>
                <a:spcPts val="600"/>
              </a:spcAft>
            </a:pPr>
            <a:r>
              <a:rPr lang="en-US" sz="1800" dirty="0">
                <a:solidFill>
                  <a:srgbClr val="000000"/>
                </a:solidFill>
                <a:latin typeface="Times New Roman" pitchFamily="18" charset="0"/>
                <a:ea typeface="Times New Roman"/>
                <a:cs typeface="Times New Roman" pitchFamily="18" charset="0"/>
                <a:sym typeface="Times New Roman"/>
              </a:rPr>
              <a:t>• Heartbeat rate</a:t>
            </a:r>
          </a:p>
          <a:p>
            <a:pPr marL="719138" algn="just">
              <a:spcAft>
                <a:spcPts val="600"/>
              </a:spcAft>
            </a:pPr>
            <a:r>
              <a:rPr lang="en-US" sz="1800" dirty="0">
                <a:solidFill>
                  <a:srgbClr val="000000"/>
                </a:solidFill>
                <a:latin typeface="Times New Roman" pitchFamily="18" charset="0"/>
                <a:ea typeface="Times New Roman"/>
                <a:cs typeface="Times New Roman" pitchFamily="18" charset="0"/>
                <a:sym typeface="Times New Roman"/>
              </a:rPr>
              <a:t>• Touch sensing</a:t>
            </a:r>
          </a:p>
          <a:p>
            <a:pPr marL="719138" algn="just">
              <a:spcAft>
                <a:spcPts val="600"/>
              </a:spcAft>
            </a:pPr>
            <a:endParaRPr lang="en-US" dirty="0">
              <a:solidFill>
                <a:srgbClr val="000000"/>
              </a:solidFill>
              <a:latin typeface="Times New Roman" pitchFamily="18" charset="0"/>
              <a:ea typeface="Times New Roman"/>
              <a:cs typeface="Times New Roman" pitchFamily="18" charset="0"/>
              <a:sym typeface="Times New Roman"/>
            </a:endParaRPr>
          </a:p>
          <a:p>
            <a:pPr marL="271463" algn="just">
              <a:spcAft>
                <a:spcPts val="600"/>
              </a:spcAft>
            </a:pPr>
            <a:r>
              <a:rPr lang="en-US" sz="1800" dirty="0">
                <a:solidFill>
                  <a:srgbClr val="000000"/>
                </a:solidFill>
                <a:latin typeface="Times New Roman" pitchFamily="18" charset="0"/>
                <a:ea typeface="Times New Roman"/>
                <a:cs typeface="Times New Roman" pitchFamily="18" charset="0"/>
                <a:sym typeface="Times New Roman"/>
              </a:rPr>
              <a:t>B. Data processing</a:t>
            </a:r>
          </a:p>
          <a:p>
            <a:pPr marL="719138" algn="just">
              <a:spcAft>
                <a:spcPts val="600"/>
              </a:spcAft>
            </a:pPr>
            <a:r>
              <a:rPr lang="en-US" sz="1800" dirty="0">
                <a:solidFill>
                  <a:srgbClr val="000000"/>
                </a:solidFill>
                <a:latin typeface="Times New Roman" pitchFamily="18" charset="0"/>
                <a:ea typeface="Times New Roman"/>
                <a:cs typeface="Times New Roman" pitchFamily="18" charset="0"/>
                <a:sym typeface="Times New Roman"/>
              </a:rPr>
              <a:t>Once the data is collected it is processed using the Raspberry Pi 3 interface. The raw data obtained by the sensors must be analyzed for Region of Interest(</a:t>
            </a:r>
            <a:r>
              <a:rPr lang="en-US" sz="1800" dirty="0" err="1">
                <a:solidFill>
                  <a:srgbClr val="000000"/>
                </a:solidFill>
                <a:latin typeface="Times New Roman" pitchFamily="18" charset="0"/>
                <a:ea typeface="Times New Roman"/>
                <a:cs typeface="Times New Roman" pitchFamily="18" charset="0"/>
                <a:sym typeface="Times New Roman"/>
              </a:rPr>
              <a:t>RoI</a:t>
            </a:r>
            <a:r>
              <a:rPr lang="en-US" sz="1800" dirty="0">
                <a:solidFill>
                  <a:srgbClr val="000000"/>
                </a:solidFill>
                <a:latin typeface="Times New Roman" pitchFamily="18" charset="0"/>
                <a:ea typeface="Times New Roman"/>
                <a:cs typeface="Times New Roman" pitchFamily="18" charset="0"/>
                <a:sym typeface="Times New Roman"/>
              </a:rPr>
              <a:t>), threshold </a:t>
            </a:r>
            <a:r>
              <a:rPr lang="en-US" sz="1800" dirty="0" err="1">
                <a:solidFill>
                  <a:srgbClr val="000000"/>
                </a:solidFill>
                <a:latin typeface="Times New Roman" pitchFamily="18" charset="0"/>
                <a:ea typeface="Times New Roman"/>
                <a:cs typeface="Times New Roman" pitchFamily="18" charset="0"/>
                <a:sym typeface="Times New Roman"/>
              </a:rPr>
              <a:t>comparision</a:t>
            </a:r>
            <a:r>
              <a:rPr lang="en-US" sz="1800" dirty="0">
                <a:solidFill>
                  <a:srgbClr val="000000"/>
                </a:solidFill>
                <a:latin typeface="Times New Roman" pitchFamily="18" charset="0"/>
                <a:ea typeface="Times New Roman"/>
                <a:cs typeface="Times New Roman" pitchFamily="18" charset="0"/>
                <a:sym typeface="Times New Roman"/>
              </a:rPr>
              <a:t> and must be processed for drowsiness detection.</a:t>
            </a:r>
          </a:p>
          <a:p>
            <a:pPr marL="285750" indent="-285750" algn="just">
              <a:spcAft>
                <a:spcPts val="600"/>
              </a:spcAft>
              <a:buFont typeface="Wingdings" panose="05000000000000000000" pitchFamily="2" charset="2"/>
              <a:buChar char="v"/>
            </a:pPr>
            <a:endParaRPr lang="en-US" sz="1800" dirty="0">
              <a:solidFill>
                <a:srgbClr val="000000"/>
              </a:solidFill>
              <a:latin typeface="Times New Roman" pitchFamily="18" charset="0"/>
              <a:ea typeface="Times New Roman"/>
              <a:cs typeface="Times New Roman" pitchFamily="18" charset="0"/>
              <a:sym typeface="Times New Roman"/>
            </a:endParaRPr>
          </a:p>
          <a:p>
            <a:pPr marL="271463" algn="just">
              <a:spcAft>
                <a:spcPts val="600"/>
              </a:spcAft>
            </a:pPr>
            <a:r>
              <a:rPr lang="en-US" sz="1800" dirty="0">
                <a:solidFill>
                  <a:srgbClr val="000000"/>
                </a:solidFill>
                <a:latin typeface="Times New Roman" pitchFamily="18" charset="0"/>
                <a:ea typeface="Times New Roman"/>
                <a:cs typeface="Times New Roman" pitchFamily="18" charset="0"/>
                <a:sym typeface="Times New Roman"/>
              </a:rPr>
              <a:t>C. Alert</a:t>
            </a:r>
          </a:p>
          <a:p>
            <a:pPr marL="719138" algn="just">
              <a:spcAft>
                <a:spcPts val="600"/>
              </a:spcAft>
            </a:pPr>
            <a:r>
              <a:rPr lang="en-US" sz="1800" dirty="0">
                <a:solidFill>
                  <a:srgbClr val="000000"/>
                </a:solidFill>
                <a:latin typeface="Times New Roman" pitchFamily="18" charset="0"/>
                <a:ea typeface="Times New Roman"/>
                <a:cs typeface="Times New Roman" pitchFamily="18" charset="0"/>
                <a:sym typeface="Times New Roman"/>
              </a:rPr>
              <a:t>A buzzer is used to alert the driver if drowsiness is identified by data processing.</a:t>
            </a:r>
          </a:p>
        </p:txBody>
      </p:sp>
    </p:spTree>
    <p:extLst>
      <p:ext uri="{BB962C8B-B14F-4D97-AF65-F5344CB8AC3E}">
        <p14:creationId xmlns:p14="http://schemas.microsoft.com/office/powerpoint/2010/main" val="704544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r>
              <a:rPr lang="en-US" dirty="0"/>
              <a:t>cv</a:t>
            </a:r>
          </a:p>
        </p:txBody>
      </p:sp>
      <p:pic>
        <p:nvPicPr>
          <p:cNvPr id="1026" name="Picture 2" descr="C:\Documents and Settings\ADMIN\Desktop\Courses Offered.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TextBox 3"/>
          <p:cNvSpPr txBox="1"/>
          <p:nvPr/>
        </p:nvSpPr>
        <p:spPr>
          <a:xfrm>
            <a:off x="5410200" y="6664673"/>
            <a:ext cx="7086600" cy="246221"/>
          </a:xfrm>
          <a:prstGeom prst="rect">
            <a:avLst/>
          </a:prstGeom>
          <a:noFill/>
        </p:spPr>
        <p:txBody>
          <a:bodyPr wrap="square" rtlCol="0">
            <a:spAutoFit/>
          </a:bodyPr>
          <a:lstStyle/>
          <a:p>
            <a:r>
              <a:rPr lang="en-US" sz="1000" b="1" dirty="0"/>
              <a:t>Department of Computer Science &amp; Engineering, DSCE</a:t>
            </a:r>
          </a:p>
        </p:txBody>
      </p:sp>
      <p:sp>
        <p:nvSpPr>
          <p:cNvPr id="7" name="TextBox 6">
            <a:extLst>
              <a:ext uri="{FF2B5EF4-FFF2-40B4-BE49-F238E27FC236}">
                <a16:creationId xmlns:a16="http://schemas.microsoft.com/office/drawing/2014/main" id="{364ECC7D-E23D-4144-A70D-3295AB5C485B}"/>
              </a:ext>
            </a:extLst>
          </p:cNvPr>
          <p:cNvSpPr txBox="1"/>
          <p:nvPr/>
        </p:nvSpPr>
        <p:spPr>
          <a:xfrm>
            <a:off x="1066800" y="199807"/>
            <a:ext cx="3962400" cy="646331"/>
          </a:xfrm>
          <a:prstGeom prst="rect">
            <a:avLst/>
          </a:prstGeom>
          <a:noFill/>
        </p:spPr>
        <p:txBody>
          <a:bodyPr wrap="square">
            <a:spAutoFit/>
          </a:bodyPr>
          <a:lstStyle/>
          <a:p>
            <a:r>
              <a:rPr lang="en-GB" sz="3600" dirty="0">
                <a:latin typeface="Times New Roman"/>
                <a:cs typeface="Times New Roman"/>
                <a:sym typeface="Times New Roman"/>
              </a:rPr>
              <a:t>Components</a:t>
            </a:r>
            <a:endParaRPr lang="en-IN" sz="3600" dirty="0"/>
          </a:p>
        </p:txBody>
      </p:sp>
      <p:pic>
        <p:nvPicPr>
          <p:cNvPr id="12" name="Picture 11">
            <a:extLst>
              <a:ext uri="{FF2B5EF4-FFF2-40B4-BE49-F238E27FC236}">
                <a16:creationId xmlns:a16="http://schemas.microsoft.com/office/drawing/2014/main" id="{5497E226-8654-EC09-1E31-CD81388C1ED6}"/>
              </a:ext>
            </a:extLst>
          </p:cNvPr>
          <p:cNvPicPr>
            <a:picLocks noChangeAspect="1"/>
          </p:cNvPicPr>
          <p:nvPr/>
        </p:nvPicPr>
        <p:blipFill rotWithShape="1">
          <a:blip r:embed="rId3">
            <a:extLst>
              <a:ext uri="{28A0092B-C50C-407E-A947-70E740481C1C}">
                <a14:useLocalDpi xmlns:a14="http://schemas.microsoft.com/office/drawing/2010/main" val="0"/>
              </a:ext>
            </a:extLst>
          </a:blip>
          <a:srcRect l="6495" t="2351" r="10414" b="5946"/>
          <a:stretch/>
        </p:blipFill>
        <p:spPr bwMode="auto">
          <a:xfrm>
            <a:off x="2910840" y="1212654"/>
            <a:ext cx="2355850" cy="1733550"/>
          </a:xfrm>
          <a:prstGeom prst="rect">
            <a:avLst/>
          </a:prstGeom>
          <a:noFill/>
          <a:ln>
            <a:noFill/>
          </a:ln>
          <a:extLst>
            <a:ext uri="{53640926-AAD7-44D8-BBD7-CCE9431645EC}">
              <a14:shadowObscured xmlns:a14="http://schemas.microsoft.com/office/drawing/2010/main"/>
            </a:ext>
          </a:extLst>
        </p:spPr>
      </p:pic>
      <p:sp>
        <p:nvSpPr>
          <p:cNvPr id="18" name="TextBox 17">
            <a:extLst>
              <a:ext uri="{FF2B5EF4-FFF2-40B4-BE49-F238E27FC236}">
                <a16:creationId xmlns:a16="http://schemas.microsoft.com/office/drawing/2014/main" id="{90C2BDA1-7008-544F-6FD7-8FC7E8C4D2A4}"/>
              </a:ext>
            </a:extLst>
          </p:cNvPr>
          <p:cNvSpPr txBox="1"/>
          <p:nvPr/>
        </p:nvSpPr>
        <p:spPr>
          <a:xfrm>
            <a:off x="1094922" y="3649765"/>
            <a:ext cx="1046480" cy="523220"/>
          </a:xfrm>
          <a:prstGeom prst="rect">
            <a:avLst/>
          </a:prstGeom>
          <a:noFill/>
        </p:spPr>
        <p:txBody>
          <a:bodyPr wrap="square" rtlCol="0">
            <a:spAutoFit/>
          </a:bodyPr>
          <a:lstStyle/>
          <a:p>
            <a:r>
              <a:rPr lang="en-US" sz="2800" dirty="0">
                <a:latin typeface="Agency FB" panose="020B0503020202020204" pitchFamily="34" charset="0"/>
              </a:rPr>
              <a:t>Input </a:t>
            </a:r>
            <a:endParaRPr lang="en-IN" sz="2800" dirty="0">
              <a:latin typeface="Agency FB" panose="020B0503020202020204" pitchFamily="34" charset="0"/>
            </a:endParaRPr>
          </a:p>
        </p:txBody>
      </p:sp>
      <p:sp>
        <p:nvSpPr>
          <p:cNvPr id="19" name="TextBox 18">
            <a:extLst>
              <a:ext uri="{FF2B5EF4-FFF2-40B4-BE49-F238E27FC236}">
                <a16:creationId xmlns:a16="http://schemas.microsoft.com/office/drawing/2014/main" id="{8C54E79D-A161-5785-D9DC-54984AFA70AC}"/>
              </a:ext>
            </a:extLst>
          </p:cNvPr>
          <p:cNvSpPr txBox="1"/>
          <p:nvPr/>
        </p:nvSpPr>
        <p:spPr>
          <a:xfrm>
            <a:off x="1087120" y="5084180"/>
            <a:ext cx="1046480" cy="523220"/>
          </a:xfrm>
          <a:prstGeom prst="rect">
            <a:avLst/>
          </a:prstGeom>
          <a:noFill/>
        </p:spPr>
        <p:txBody>
          <a:bodyPr wrap="square" rtlCol="0">
            <a:spAutoFit/>
          </a:bodyPr>
          <a:lstStyle/>
          <a:p>
            <a:r>
              <a:rPr lang="en-US" sz="2800" dirty="0">
                <a:latin typeface="Agency FB" panose="020B0503020202020204" pitchFamily="34" charset="0"/>
              </a:rPr>
              <a:t>Output </a:t>
            </a:r>
            <a:endParaRPr lang="en-IN" sz="2800" dirty="0">
              <a:latin typeface="Agency FB" panose="020B0503020202020204" pitchFamily="34" charset="0"/>
            </a:endParaRPr>
          </a:p>
        </p:txBody>
      </p:sp>
      <p:sp>
        <p:nvSpPr>
          <p:cNvPr id="20" name="TextBox 19">
            <a:extLst>
              <a:ext uri="{FF2B5EF4-FFF2-40B4-BE49-F238E27FC236}">
                <a16:creationId xmlns:a16="http://schemas.microsoft.com/office/drawing/2014/main" id="{E475856B-A864-653D-DDAF-87C56C7D5FEA}"/>
              </a:ext>
            </a:extLst>
          </p:cNvPr>
          <p:cNvSpPr txBox="1"/>
          <p:nvPr/>
        </p:nvSpPr>
        <p:spPr>
          <a:xfrm>
            <a:off x="1066800" y="1818989"/>
            <a:ext cx="1600200" cy="523220"/>
          </a:xfrm>
          <a:prstGeom prst="rect">
            <a:avLst/>
          </a:prstGeom>
          <a:noFill/>
        </p:spPr>
        <p:txBody>
          <a:bodyPr wrap="square" rtlCol="0">
            <a:spAutoFit/>
          </a:bodyPr>
          <a:lstStyle/>
          <a:p>
            <a:r>
              <a:rPr lang="en-US" sz="2800" dirty="0">
                <a:latin typeface="Agency FB" panose="020B0503020202020204" pitchFamily="34" charset="0"/>
              </a:rPr>
              <a:t>Processing</a:t>
            </a:r>
            <a:endParaRPr lang="en-IN" sz="2800" dirty="0">
              <a:latin typeface="Agency FB" panose="020B0503020202020204" pitchFamily="34" charset="0"/>
            </a:endParaRPr>
          </a:p>
        </p:txBody>
      </p:sp>
      <p:pic>
        <p:nvPicPr>
          <p:cNvPr id="3" name="Picture 2" descr="Sku 699561 New">
            <a:extLst>
              <a:ext uri="{FF2B5EF4-FFF2-40B4-BE49-F238E27FC236}">
                <a16:creationId xmlns:a16="http://schemas.microsoft.com/office/drawing/2014/main" id="{88417CE3-2D30-738C-34BF-B27568CFA7A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0510" b="18500"/>
          <a:stretch/>
        </p:blipFill>
        <p:spPr bwMode="auto">
          <a:xfrm>
            <a:off x="2117253" y="3308808"/>
            <a:ext cx="1997547" cy="1279328"/>
          </a:xfrm>
          <a:prstGeom prst="rect">
            <a:avLst/>
          </a:prstGeom>
          <a:noFill/>
          <a:ln>
            <a:noFill/>
          </a:ln>
          <a:extLst>
            <a:ext uri="{53640926-AAD7-44D8-BBD7-CCE9431645EC}">
              <a14:shadowObscured xmlns:a14="http://schemas.microsoft.com/office/drawing/2010/main"/>
            </a:ext>
          </a:extLst>
        </p:spPr>
      </p:pic>
      <p:pic>
        <p:nvPicPr>
          <p:cNvPr id="5" name="Picture 4" descr="Xiaomi Mi Band 4 (Global Version) - Furper">
            <a:extLst>
              <a:ext uri="{FF2B5EF4-FFF2-40B4-BE49-F238E27FC236}">
                <a16:creationId xmlns:a16="http://schemas.microsoft.com/office/drawing/2014/main" id="{7AA3AB25-DDD8-020D-7AB3-D2333B36DC0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789" t="3912" r="33207" b="3927"/>
          <a:stretch/>
        </p:blipFill>
        <p:spPr bwMode="auto">
          <a:xfrm>
            <a:off x="4912985" y="3133476"/>
            <a:ext cx="707409" cy="1577331"/>
          </a:xfrm>
          <a:prstGeom prst="rect">
            <a:avLst/>
          </a:prstGeom>
          <a:noFill/>
          <a:ln>
            <a:noFill/>
          </a:ln>
          <a:extLst>
            <a:ext uri="{53640926-AAD7-44D8-BBD7-CCE9431645EC}">
              <a14:shadowObscured xmlns:a14="http://schemas.microsoft.com/office/drawing/2010/main"/>
            </a:ext>
          </a:extLst>
        </p:spPr>
      </p:pic>
      <p:pic>
        <p:nvPicPr>
          <p:cNvPr id="6" name="Picture 5" descr="Top-down view of a Pressure-Sensitive Conductive Sheet next to US quarter for scale. ">
            <a:extLst>
              <a:ext uri="{FF2B5EF4-FFF2-40B4-BE49-F238E27FC236}">
                <a16:creationId xmlns:a16="http://schemas.microsoft.com/office/drawing/2014/main" id="{345D6BA9-ED9A-9051-057E-9C50F12AF60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1200" t="4495" r="21872" b="6508"/>
          <a:stretch/>
        </p:blipFill>
        <p:spPr bwMode="auto">
          <a:xfrm>
            <a:off x="6629400" y="3127084"/>
            <a:ext cx="1750349" cy="1568582"/>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C4F399CF-914F-292D-3B9D-FB022940DEA9}"/>
              </a:ext>
            </a:extLst>
          </p:cNvPr>
          <p:cNvPicPr>
            <a:picLocks noChangeAspect="1"/>
          </p:cNvPicPr>
          <p:nvPr/>
        </p:nvPicPr>
        <p:blipFill rotWithShape="1">
          <a:blip r:embed="rId7">
            <a:extLst>
              <a:ext uri="{28A0092B-C50C-407E-A947-70E740481C1C}">
                <a14:useLocalDpi xmlns:a14="http://schemas.microsoft.com/office/drawing/2010/main" val="0"/>
              </a:ext>
            </a:extLst>
          </a:blip>
          <a:srcRect b="23965"/>
          <a:stretch/>
        </p:blipFill>
        <p:spPr bwMode="auto">
          <a:xfrm>
            <a:off x="2484621" y="4695666"/>
            <a:ext cx="1923861" cy="127932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00023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r>
              <a:rPr lang="en-US" dirty="0"/>
              <a:t>cv</a:t>
            </a:r>
          </a:p>
        </p:txBody>
      </p:sp>
      <p:pic>
        <p:nvPicPr>
          <p:cNvPr id="1026" name="Picture 2" descr="C:\Documents and Settings\ADMIN\Desktop\Courses Offered.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TextBox 3"/>
          <p:cNvSpPr txBox="1"/>
          <p:nvPr/>
        </p:nvSpPr>
        <p:spPr>
          <a:xfrm>
            <a:off x="5410200" y="6664673"/>
            <a:ext cx="7086600" cy="246221"/>
          </a:xfrm>
          <a:prstGeom prst="rect">
            <a:avLst/>
          </a:prstGeom>
          <a:noFill/>
        </p:spPr>
        <p:txBody>
          <a:bodyPr wrap="square" rtlCol="0">
            <a:spAutoFit/>
          </a:bodyPr>
          <a:lstStyle/>
          <a:p>
            <a:r>
              <a:rPr lang="en-US" sz="1000" b="1" dirty="0"/>
              <a:t>Department of Computer Science &amp; Engineering, DSCE</a:t>
            </a:r>
          </a:p>
        </p:txBody>
      </p:sp>
      <p:sp>
        <p:nvSpPr>
          <p:cNvPr id="7" name="TextBox 6">
            <a:extLst>
              <a:ext uri="{FF2B5EF4-FFF2-40B4-BE49-F238E27FC236}">
                <a16:creationId xmlns:a16="http://schemas.microsoft.com/office/drawing/2014/main" id="{364ECC7D-E23D-4144-A70D-3295AB5C485B}"/>
              </a:ext>
            </a:extLst>
          </p:cNvPr>
          <p:cNvSpPr txBox="1"/>
          <p:nvPr/>
        </p:nvSpPr>
        <p:spPr>
          <a:xfrm>
            <a:off x="1066800" y="199807"/>
            <a:ext cx="3962400" cy="646331"/>
          </a:xfrm>
          <a:prstGeom prst="rect">
            <a:avLst/>
          </a:prstGeom>
          <a:noFill/>
        </p:spPr>
        <p:txBody>
          <a:bodyPr wrap="square">
            <a:spAutoFit/>
          </a:bodyPr>
          <a:lstStyle/>
          <a:p>
            <a:r>
              <a:rPr lang="en-GB" sz="3600" dirty="0">
                <a:latin typeface="Times New Roman"/>
                <a:cs typeface="Times New Roman"/>
                <a:sym typeface="Times New Roman"/>
              </a:rPr>
              <a:t>Camera sensor</a:t>
            </a:r>
            <a:endParaRPr lang="en-IN" sz="3600" dirty="0"/>
          </a:p>
        </p:txBody>
      </p:sp>
      <p:pic>
        <p:nvPicPr>
          <p:cNvPr id="6" name="Picture 5" descr="A picture containing diagram&#10;&#10;Description automatically generated">
            <a:extLst>
              <a:ext uri="{FF2B5EF4-FFF2-40B4-BE49-F238E27FC236}">
                <a16:creationId xmlns:a16="http://schemas.microsoft.com/office/drawing/2014/main" id="{F273AF5F-4249-84A1-854C-255F640CA5AA}"/>
              </a:ext>
            </a:extLst>
          </p:cNvPr>
          <p:cNvPicPr>
            <a:picLocks noChangeAspect="1"/>
          </p:cNvPicPr>
          <p:nvPr/>
        </p:nvPicPr>
        <p:blipFill rotWithShape="1">
          <a:blip r:embed="rId3">
            <a:extLst>
              <a:ext uri="{28A0092B-C50C-407E-A947-70E740481C1C}">
                <a14:useLocalDpi xmlns:a14="http://schemas.microsoft.com/office/drawing/2010/main" val="0"/>
              </a:ext>
            </a:extLst>
          </a:blip>
          <a:srcRect l="25261" t="10647" r="25260" b="10649"/>
          <a:stretch/>
        </p:blipFill>
        <p:spPr>
          <a:xfrm>
            <a:off x="1066800" y="1045945"/>
            <a:ext cx="4876800" cy="4363451"/>
          </a:xfrm>
          <a:prstGeom prst="rect">
            <a:avLst/>
          </a:prstGeom>
        </p:spPr>
      </p:pic>
      <p:sp>
        <p:nvSpPr>
          <p:cNvPr id="8" name="TextBox 7">
            <a:extLst>
              <a:ext uri="{FF2B5EF4-FFF2-40B4-BE49-F238E27FC236}">
                <a16:creationId xmlns:a16="http://schemas.microsoft.com/office/drawing/2014/main" id="{FEE6E0C6-9D9B-6EA8-5EFA-34A23168E553}"/>
              </a:ext>
            </a:extLst>
          </p:cNvPr>
          <p:cNvSpPr txBox="1"/>
          <p:nvPr/>
        </p:nvSpPr>
        <p:spPr>
          <a:xfrm flipH="1">
            <a:off x="6461759" y="1447067"/>
            <a:ext cx="2164082" cy="1477328"/>
          </a:xfrm>
          <a:prstGeom prst="rect">
            <a:avLst/>
          </a:prstGeom>
          <a:noFill/>
        </p:spPr>
        <p:txBody>
          <a:bodyPr wrap="square" rtlCol="0">
            <a:spAutoFit/>
          </a:bodyPr>
          <a:lstStyle/>
          <a:p>
            <a:pPr marL="285750" indent="-285750">
              <a:buFont typeface="Arial" panose="020B0604020202020204" pitchFamily="34" charset="0"/>
              <a:buChar char="•"/>
            </a:pPr>
            <a:r>
              <a:rPr lang="en-IN" dirty="0" err="1"/>
              <a:t>Haar</a:t>
            </a:r>
            <a:r>
              <a:rPr lang="en-IN" dirty="0"/>
              <a:t> Cascade algorithm</a:t>
            </a:r>
          </a:p>
          <a:p>
            <a:pPr marL="285750" indent="-285750">
              <a:buFont typeface="Arial" panose="020B0604020202020204" pitchFamily="34" charset="0"/>
              <a:buChar char="•"/>
            </a:pPr>
            <a:r>
              <a:rPr lang="en-IN" dirty="0" err="1"/>
              <a:t>Dlib’s</a:t>
            </a:r>
            <a:r>
              <a:rPr lang="en-IN" dirty="0"/>
              <a:t> facial landmarks</a:t>
            </a:r>
          </a:p>
          <a:p>
            <a:pPr marL="285750" indent="-285750">
              <a:buFont typeface="Arial" panose="020B0604020202020204" pitchFamily="34" charset="0"/>
              <a:buChar char="•"/>
            </a:pPr>
            <a:r>
              <a:rPr lang="en-IN" dirty="0"/>
              <a:t>Eye Aspect Ratio</a:t>
            </a:r>
          </a:p>
        </p:txBody>
      </p:sp>
    </p:spTree>
    <p:extLst>
      <p:ext uri="{BB962C8B-B14F-4D97-AF65-F5344CB8AC3E}">
        <p14:creationId xmlns:p14="http://schemas.microsoft.com/office/powerpoint/2010/main" val="3739231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r>
              <a:rPr lang="en-US" dirty="0"/>
              <a:t>cv</a:t>
            </a:r>
          </a:p>
        </p:txBody>
      </p:sp>
      <p:pic>
        <p:nvPicPr>
          <p:cNvPr id="1026" name="Picture 2" descr="C:\Documents and Settings\ADMIN\Desktop\Courses Offered.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TextBox 3"/>
          <p:cNvSpPr txBox="1"/>
          <p:nvPr/>
        </p:nvSpPr>
        <p:spPr>
          <a:xfrm>
            <a:off x="5410200" y="6664673"/>
            <a:ext cx="7086600" cy="246221"/>
          </a:xfrm>
          <a:prstGeom prst="rect">
            <a:avLst/>
          </a:prstGeom>
          <a:noFill/>
        </p:spPr>
        <p:txBody>
          <a:bodyPr wrap="square" rtlCol="0">
            <a:spAutoFit/>
          </a:bodyPr>
          <a:lstStyle/>
          <a:p>
            <a:r>
              <a:rPr lang="en-US" sz="1000" b="1" dirty="0"/>
              <a:t>Department of Computer Science &amp; Engineering, DSCE</a:t>
            </a:r>
          </a:p>
        </p:txBody>
      </p:sp>
      <p:sp>
        <p:nvSpPr>
          <p:cNvPr id="7" name="TextBox 6">
            <a:extLst>
              <a:ext uri="{FF2B5EF4-FFF2-40B4-BE49-F238E27FC236}">
                <a16:creationId xmlns:a16="http://schemas.microsoft.com/office/drawing/2014/main" id="{364ECC7D-E23D-4144-A70D-3295AB5C485B}"/>
              </a:ext>
            </a:extLst>
          </p:cNvPr>
          <p:cNvSpPr txBox="1"/>
          <p:nvPr/>
        </p:nvSpPr>
        <p:spPr>
          <a:xfrm>
            <a:off x="1066800" y="199807"/>
            <a:ext cx="3962400" cy="646331"/>
          </a:xfrm>
          <a:prstGeom prst="rect">
            <a:avLst/>
          </a:prstGeom>
          <a:noFill/>
        </p:spPr>
        <p:txBody>
          <a:bodyPr wrap="square">
            <a:spAutoFit/>
          </a:bodyPr>
          <a:lstStyle/>
          <a:p>
            <a:r>
              <a:rPr lang="en-GB" sz="3600" dirty="0">
                <a:latin typeface="Times New Roman"/>
                <a:cs typeface="Times New Roman"/>
                <a:sym typeface="Times New Roman"/>
              </a:rPr>
              <a:t>Camera sensor</a:t>
            </a:r>
            <a:endParaRPr lang="en-IN" sz="3600" dirty="0"/>
          </a:p>
        </p:txBody>
      </p:sp>
      <p:sp>
        <p:nvSpPr>
          <p:cNvPr id="8" name="TextBox 7">
            <a:extLst>
              <a:ext uri="{FF2B5EF4-FFF2-40B4-BE49-F238E27FC236}">
                <a16:creationId xmlns:a16="http://schemas.microsoft.com/office/drawing/2014/main" id="{FEE6E0C6-9D9B-6EA8-5EFA-34A23168E553}"/>
              </a:ext>
            </a:extLst>
          </p:cNvPr>
          <p:cNvSpPr txBox="1"/>
          <p:nvPr/>
        </p:nvSpPr>
        <p:spPr>
          <a:xfrm flipH="1">
            <a:off x="6842470" y="1773826"/>
            <a:ext cx="1463041" cy="369332"/>
          </a:xfrm>
          <a:prstGeom prst="rect">
            <a:avLst/>
          </a:prstGeom>
          <a:noFill/>
        </p:spPr>
        <p:txBody>
          <a:bodyPr wrap="square" rtlCol="0">
            <a:spAutoFit/>
          </a:bodyPr>
          <a:lstStyle/>
          <a:p>
            <a:r>
              <a:rPr lang="en-IN" dirty="0"/>
              <a:t>Normal State</a:t>
            </a:r>
          </a:p>
        </p:txBody>
      </p:sp>
      <p:pic>
        <p:nvPicPr>
          <p:cNvPr id="3" name="Picture 2">
            <a:extLst>
              <a:ext uri="{FF2B5EF4-FFF2-40B4-BE49-F238E27FC236}">
                <a16:creationId xmlns:a16="http://schemas.microsoft.com/office/drawing/2014/main" id="{F4005BBB-9640-1C11-B001-14EB75DBFE32}"/>
              </a:ext>
            </a:extLst>
          </p:cNvPr>
          <p:cNvPicPr>
            <a:picLocks noChangeAspect="1"/>
          </p:cNvPicPr>
          <p:nvPr/>
        </p:nvPicPr>
        <p:blipFill>
          <a:blip r:embed="rId3"/>
          <a:stretch>
            <a:fillRect/>
          </a:stretch>
        </p:blipFill>
        <p:spPr>
          <a:xfrm>
            <a:off x="3027680" y="846138"/>
            <a:ext cx="3814790" cy="2391872"/>
          </a:xfrm>
          <a:prstGeom prst="rect">
            <a:avLst/>
          </a:prstGeom>
        </p:spPr>
      </p:pic>
      <p:pic>
        <p:nvPicPr>
          <p:cNvPr id="5" name="Picture 4">
            <a:extLst>
              <a:ext uri="{FF2B5EF4-FFF2-40B4-BE49-F238E27FC236}">
                <a16:creationId xmlns:a16="http://schemas.microsoft.com/office/drawing/2014/main" id="{969A144E-51C9-B9FB-3C64-E7EFE751CAB1}"/>
              </a:ext>
            </a:extLst>
          </p:cNvPr>
          <p:cNvPicPr>
            <a:picLocks noChangeAspect="1"/>
          </p:cNvPicPr>
          <p:nvPr/>
        </p:nvPicPr>
        <p:blipFill>
          <a:blip r:embed="rId4"/>
          <a:stretch>
            <a:fillRect/>
          </a:stretch>
        </p:blipFill>
        <p:spPr>
          <a:xfrm>
            <a:off x="1214410" y="3429000"/>
            <a:ext cx="3814790" cy="2392357"/>
          </a:xfrm>
          <a:prstGeom prst="rect">
            <a:avLst/>
          </a:prstGeom>
        </p:spPr>
      </p:pic>
      <p:pic>
        <p:nvPicPr>
          <p:cNvPr id="9" name="Picture 8">
            <a:extLst>
              <a:ext uri="{FF2B5EF4-FFF2-40B4-BE49-F238E27FC236}">
                <a16:creationId xmlns:a16="http://schemas.microsoft.com/office/drawing/2014/main" id="{72C5B451-597A-0F1F-B766-065C5C7834DB}"/>
              </a:ext>
            </a:extLst>
          </p:cNvPr>
          <p:cNvPicPr>
            <a:picLocks noChangeAspect="1"/>
          </p:cNvPicPr>
          <p:nvPr/>
        </p:nvPicPr>
        <p:blipFill>
          <a:blip r:embed="rId5"/>
          <a:stretch>
            <a:fillRect/>
          </a:stretch>
        </p:blipFill>
        <p:spPr>
          <a:xfrm>
            <a:off x="5179483" y="3429000"/>
            <a:ext cx="3814234" cy="2397437"/>
          </a:xfrm>
          <a:prstGeom prst="rect">
            <a:avLst/>
          </a:prstGeom>
        </p:spPr>
      </p:pic>
      <p:sp>
        <p:nvSpPr>
          <p:cNvPr id="10" name="TextBox 9">
            <a:extLst>
              <a:ext uri="{FF2B5EF4-FFF2-40B4-BE49-F238E27FC236}">
                <a16:creationId xmlns:a16="http://schemas.microsoft.com/office/drawing/2014/main" id="{70ECF9D9-015D-5302-BA0F-CF17D6EC0A6D}"/>
              </a:ext>
            </a:extLst>
          </p:cNvPr>
          <p:cNvSpPr txBox="1"/>
          <p:nvPr/>
        </p:nvSpPr>
        <p:spPr>
          <a:xfrm flipH="1">
            <a:off x="1737359" y="5785680"/>
            <a:ext cx="2580642" cy="369332"/>
          </a:xfrm>
          <a:prstGeom prst="rect">
            <a:avLst/>
          </a:prstGeom>
          <a:noFill/>
        </p:spPr>
        <p:txBody>
          <a:bodyPr wrap="square" rtlCol="0">
            <a:spAutoFit/>
          </a:bodyPr>
          <a:lstStyle/>
          <a:p>
            <a:r>
              <a:rPr lang="en-IN" dirty="0"/>
              <a:t>Drowsy state: Eye closure</a:t>
            </a:r>
          </a:p>
        </p:txBody>
      </p:sp>
      <p:sp>
        <p:nvSpPr>
          <p:cNvPr id="11" name="TextBox 10">
            <a:extLst>
              <a:ext uri="{FF2B5EF4-FFF2-40B4-BE49-F238E27FC236}">
                <a16:creationId xmlns:a16="http://schemas.microsoft.com/office/drawing/2014/main" id="{FB85AF4F-04C8-12A8-C4B0-4776C1A148B6}"/>
              </a:ext>
            </a:extLst>
          </p:cNvPr>
          <p:cNvSpPr txBox="1"/>
          <p:nvPr/>
        </p:nvSpPr>
        <p:spPr>
          <a:xfrm flipH="1">
            <a:off x="5586802" y="5785680"/>
            <a:ext cx="2999595" cy="369332"/>
          </a:xfrm>
          <a:prstGeom prst="rect">
            <a:avLst/>
          </a:prstGeom>
          <a:noFill/>
        </p:spPr>
        <p:txBody>
          <a:bodyPr wrap="square" rtlCol="0">
            <a:spAutoFit/>
          </a:bodyPr>
          <a:lstStyle/>
          <a:p>
            <a:r>
              <a:rPr lang="en-IN" dirty="0"/>
              <a:t>Drowsy state: Yawn detection</a:t>
            </a:r>
          </a:p>
        </p:txBody>
      </p:sp>
    </p:spTree>
    <p:extLst>
      <p:ext uri="{BB962C8B-B14F-4D97-AF65-F5344CB8AC3E}">
        <p14:creationId xmlns:p14="http://schemas.microsoft.com/office/powerpoint/2010/main" val="2660073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r>
              <a:rPr lang="en-US" dirty="0"/>
              <a:t>cv</a:t>
            </a:r>
          </a:p>
        </p:txBody>
      </p:sp>
      <p:pic>
        <p:nvPicPr>
          <p:cNvPr id="1026" name="Picture 2" descr="C:\Documents and Settings\ADMIN\Desktop\Courses Offered.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TextBox 3"/>
          <p:cNvSpPr txBox="1"/>
          <p:nvPr/>
        </p:nvSpPr>
        <p:spPr>
          <a:xfrm>
            <a:off x="5410200" y="6664673"/>
            <a:ext cx="7086600" cy="246221"/>
          </a:xfrm>
          <a:prstGeom prst="rect">
            <a:avLst/>
          </a:prstGeom>
          <a:noFill/>
        </p:spPr>
        <p:txBody>
          <a:bodyPr wrap="square" rtlCol="0">
            <a:spAutoFit/>
          </a:bodyPr>
          <a:lstStyle/>
          <a:p>
            <a:r>
              <a:rPr lang="en-US" sz="1000" b="1" dirty="0"/>
              <a:t>Department of Computer Science &amp; Engineering, DSCE</a:t>
            </a:r>
          </a:p>
        </p:txBody>
      </p:sp>
      <p:sp>
        <p:nvSpPr>
          <p:cNvPr id="7" name="TextBox 6">
            <a:extLst>
              <a:ext uri="{FF2B5EF4-FFF2-40B4-BE49-F238E27FC236}">
                <a16:creationId xmlns:a16="http://schemas.microsoft.com/office/drawing/2014/main" id="{364ECC7D-E23D-4144-A70D-3295AB5C485B}"/>
              </a:ext>
            </a:extLst>
          </p:cNvPr>
          <p:cNvSpPr txBox="1"/>
          <p:nvPr/>
        </p:nvSpPr>
        <p:spPr>
          <a:xfrm>
            <a:off x="1066800" y="199807"/>
            <a:ext cx="3962400" cy="646331"/>
          </a:xfrm>
          <a:prstGeom prst="rect">
            <a:avLst/>
          </a:prstGeom>
          <a:noFill/>
        </p:spPr>
        <p:txBody>
          <a:bodyPr wrap="square">
            <a:spAutoFit/>
          </a:bodyPr>
          <a:lstStyle/>
          <a:p>
            <a:r>
              <a:rPr lang="en-GB" sz="3600" dirty="0">
                <a:latin typeface="Times New Roman"/>
                <a:cs typeface="Times New Roman"/>
                <a:sym typeface="Times New Roman"/>
              </a:rPr>
              <a:t>Camera sensor</a:t>
            </a:r>
            <a:endParaRPr lang="en-IN" sz="3600" dirty="0"/>
          </a:p>
        </p:txBody>
      </p:sp>
      <p:pic>
        <p:nvPicPr>
          <p:cNvPr id="12" name="Picture 11">
            <a:extLst>
              <a:ext uri="{FF2B5EF4-FFF2-40B4-BE49-F238E27FC236}">
                <a16:creationId xmlns:a16="http://schemas.microsoft.com/office/drawing/2014/main" id="{C093B803-0B92-9CCB-D4B7-1D8D22760F5B}"/>
              </a:ext>
            </a:extLst>
          </p:cNvPr>
          <p:cNvPicPr>
            <a:picLocks noChangeAspect="1"/>
          </p:cNvPicPr>
          <p:nvPr/>
        </p:nvPicPr>
        <p:blipFill rotWithShape="1">
          <a:blip r:embed="rId3"/>
          <a:srcRect b="7037"/>
          <a:stretch/>
        </p:blipFill>
        <p:spPr>
          <a:xfrm>
            <a:off x="1905000" y="1692276"/>
            <a:ext cx="6055321" cy="3166428"/>
          </a:xfrm>
          <a:prstGeom prst="rect">
            <a:avLst/>
          </a:prstGeom>
        </p:spPr>
      </p:pic>
      <p:sp>
        <p:nvSpPr>
          <p:cNvPr id="13" name="TextBox 12">
            <a:extLst>
              <a:ext uri="{FF2B5EF4-FFF2-40B4-BE49-F238E27FC236}">
                <a16:creationId xmlns:a16="http://schemas.microsoft.com/office/drawing/2014/main" id="{841D03BC-C4AE-019C-12DE-869AC69A13F2}"/>
              </a:ext>
            </a:extLst>
          </p:cNvPr>
          <p:cNvSpPr txBox="1"/>
          <p:nvPr/>
        </p:nvSpPr>
        <p:spPr>
          <a:xfrm flipH="1">
            <a:off x="4201139" y="1123137"/>
            <a:ext cx="1463041" cy="369332"/>
          </a:xfrm>
          <a:prstGeom prst="rect">
            <a:avLst/>
          </a:prstGeom>
          <a:noFill/>
        </p:spPr>
        <p:txBody>
          <a:bodyPr wrap="square" rtlCol="0">
            <a:spAutoFit/>
          </a:bodyPr>
          <a:lstStyle/>
          <a:p>
            <a:r>
              <a:rPr lang="en-IN" dirty="0"/>
              <a:t>Night vision</a:t>
            </a:r>
          </a:p>
        </p:txBody>
      </p:sp>
    </p:spTree>
    <p:extLst>
      <p:ext uri="{BB962C8B-B14F-4D97-AF65-F5344CB8AC3E}">
        <p14:creationId xmlns:p14="http://schemas.microsoft.com/office/powerpoint/2010/main" val="2942716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r>
              <a:rPr lang="en-US" dirty="0"/>
              <a:t>cv</a:t>
            </a:r>
          </a:p>
        </p:txBody>
      </p:sp>
      <p:pic>
        <p:nvPicPr>
          <p:cNvPr id="1026" name="Picture 2" descr="C:\Documents and Settings\ADMIN\Desktop\Courses Offered.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TextBox 3"/>
          <p:cNvSpPr txBox="1"/>
          <p:nvPr/>
        </p:nvSpPr>
        <p:spPr>
          <a:xfrm>
            <a:off x="5410200" y="6664673"/>
            <a:ext cx="7086600" cy="246221"/>
          </a:xfrm>
          <a:prstGeom prst="rect">
            <a:avLst/>
          </a:prstGeom>
          <a:noFill/>
        </p:spPr>
        <p:txBody>
          <a:bodyPr wrap="square" rtlCol="0">
            <a:spAutoFit/>
          </a:bodyPr>
          <a:lstStyle/>
          <a:p>
            <a:r>
              <a:rPr lang="en-US" sz="1000" b="1" dirty="0"/>
              <a:t>Department of Computer Science &amp; Engineering, DSCE</a:t>
            </a:r>
          </a:p>
        </p:txBody>
      </p:sp>
      <p:sp>
        <p:nvSpPr>
          <p:cNvPr id="7" name="TextBox 6">
            <a:extLst>
              <a:ext uri="{FF2B5EF4-FFF2-40B4-BE49-F238E27FC236}">
                <a16:creationId xmlns:a16="http://schemas.microsoft.com/office/drawing/2014/main" id="{364ECC7D-E23D-4144-A70D-3295AB5C485B}"/>
              </a:ext>
            </a:extLst>
          </p:cNvPr>
          <p:cNvSpPr txBox="1"/>
          <p:nvPr/>
        </p:nvSpPr>
        <p:spPr>
          <a:xfrm>
            <a:off x="1066800" y="199807"/>
            <a:ext cx="3962400" cy="646331"/>
          </a:xfrm>
          <a:prstGeom prst="rect">
            <a:avLst/>
          </a:prstGeom>
          <a:noFill/>
        </p:spPr>
        <p:txBody>
          <a:bodyPr wrap="square">
            <a:spAutoFit/>
          </a:bodyPr>
          <a:lstStyle/>
          <a:p>
            <a:r>
              <a:rPr lang="en-GB" sz="3600" dirty="0">
                <a:latin typeface="Times New Roman"/>
                <a:cs typeface="Times New Roman"/>
                <a:sym typeface="Times New Roman"/>
              </a:rPr>
              <a:t>Heart-rate sensor</a:t>
            </a:r>
            <a:endParaRPr lang="en-IN" sz="3600" dirty="0"/>
          </a:p>
        </p:txBody>
      </p:sp>
      <p:pic>
        <p:nvPicPr>
          <p:cNvPr id="5" name="Picture 4" descr="Diagram&#10;&#10;Description automatically generated">
            <a:extLst>
              <a:ext uri="{FF2B5EF4-FFF2-40B4-BE49-F238E27FC236}">
                <a16:creationId xmlns:a16="http://schemas.microsoft.com/office/drawing/2014/main" id="{B5B32DE6-A1D2-3C10-A91A-301AA3A377B7}"/>
              </a:ext>
            </a:extLst>
          </p:cNvPr>
          <p:cNvPicPr>
            <a:picLocks noChangeAspect="1"/>
          </p:cNvPicPr>
          <p:nvPr/>
        </p:nvPicPr>
        <p:blipFill rotWithShape="1">
          <a:blip r:embed="rId3">
            <a:extLst>
              <a:ext uri="{28A0092B-C50C-407E-A947-70E740481C1C}">
                <a14:useLocalDpi xmlns:a14="http://schemas.microsoft.com/office/drawing/2010/main" val="0"/>
              </a:ext>
            </a:extLst>
          </a:blip>
          <a:srcRect l="25260" t="10647" r="25260" b="10649"/>
          <a:stretch/>
        </p:blipFill>
        <p:spPr>
          <a:xfrm>
            <a:off x="1079500" y="1045945"/>
            <a:ext cx="4724400" cy="4227093"/>
          </a:xfrm>
          <a:prstGeom prst="rect">
            <a:avLst/>
          </a:prstGeom>
        </p:spPr>
      </p:pic>
      <p:sp>
        <p:nvSpPr>
          <p:cNvPr id="8" name="TextBox 7">
            <a:extLst>
              <a:ext uri="{FF2B5EF4-FFF2-40B4-BE49-F238E27FC236}">
                <a16:creationId xmlns:a16="http://schemas.microsoft.com/office/drawing/2014/main" id="{0F368B9F-072D-6C71-CA1B-1109B920EDBB}"/>
              </a:ext>
            </a:extLst>
          </p:cNvPr>
          <p:cNvSpPr txBox="1"/>
          <p:nvPr/>
        </p:nvSpPr>
        <p:spPr>
          <a:xfrm flipH="1">
            <a:off x="6461759" y="1447067"/>
            <a:ext cx="2164082" cy="1200329"/>
          </a:xfrm>
          <a:prstGeom prst="rect">
            <a:avLst/>
          </a:prstGeom>
          <a:noFill/>
        </p:spPr>
        <p:txBody>
          <a:bodyPr wrap="square" rtlCol="0">
            <a:spAutoFit/>
          </a:bodyPr>
          <a:lstStyle/>
          <a:p>
            <a:pPr marL="285750" indent="-285750">
              <a:buFont typeface="Arial" panose="020B0604020202020204" pitchFamily="34" charset="0"/>
              <a:buChar char="•"/>
            </a:pPr>
            <a:r>
              <a:rPr lang="en-IN" dirty="0"/>
              <a:t>Heart rate sensor embedded smart watch or a heart rate sensor</a:t>
            </a:r>
          </a:p>
        </p:txBody>
      </p:sp>
    </p:spTree>
    <p:extLst>
      <p:ext uri="{BB962C8B-B14F-4D97-AF65-F5344CB8AC3E}">
        <p14:creationId xmlns:p14="http://schemas.microsoft.com/office/powerpoint/2010/main" val="22024966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3603</TotalTime>
  <Words>943</Words>
  <Application>Microsoft Office PowerPoint</Application>
  <PresentationFormat>On-screen Show (4:3)</PresentationFormat>
  <Paragraphs>117</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Agency FB</vt:lpstr>
      <vt:lpstr>Arial</vt:lpstr>
      <vt:lpstr>Calibri</vt:lpstr>
      <vt:lpstr>Times New Roman</vt:lpstr>
      <vt:lpstr>Wingdings</vt:lpstr>
      <vt:lpstr>Office Theme</vt:lpstr>
      <vt:lpstr>cv</vt:lpstr>
      <vt:lpstr>cv</vt:lpstr>
      <vt:lpstr>cv</vt:lpstr>
      <vt:lpstr>cv</vt:lpstr>
      <vt:lpstr>cv</vt:lpstr>
      <vt:lpstr>cv</vt:lpstr>
      <vt:lpstr>cv</vt:lpstr>
      <vt:lpstr>cv</vt:lpstr>
      <vt:lpstr>cv</vt:lpstr>
      <vt:lpstr>cv</vt:lpstr>
      <vt:lpstr>cv</vt:lpstr>
      <vt:lpstr>cv</vt:lpstr>
      <vt:lpstr>cv</vt:lpstr>
      <vt:lpstr>cv</vt:lpstr>
      <vt:lpstr>cv</vt:lpstr>
      <vt:lpstr>cv</vt:lpstr>
      <vt:lpstr>cv</vt:lpstr>
      <vt:lpstr>cv</vt:lpstr>
    </vt:vector>
  </TitlesOfParts>
  <Company>DSCE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CSE</dc:creator>
  <cp:lastModifiedBy>Thejesh kumar</cp:lastModifiedBy>
  <cp:revision>46</cp:revision>
  <dcterms:created xsi:type="dcterms:W3CDTF">2013-03-22T06:20:01Z</dcterms:created>
  <dcterms:modified xsi:type="dcterms:W3CDTF">2023-06-05T12:30:32Z</dcterms:modified>
</cp:coreProperties>
</file>